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Gugi" panose="020B0604020202020204" charset="-127"/>
      <p:regular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DM Sans ExtraBold" panose="020B0604020202020204" charset="0"/>
      <p:bold r:id="rId22"/>
      <p:boldItalic r:id="rId23"/>
    </p:embeddedFont>
    <p:embeddedFont>
      <p:font typeface="Outfit" panose="020B0604020202020204" charset="0"/>
      <p:regular r:id="rId24"/>
      <p:bold r:id="rId25"/>
    </p:embeddedFont>
    <p:embeddedFont>
      <p:font typeface="Outfit Light" panose="020B0604020202020204" charset="0"/>
      <p:regular r:id="rId26"/>
      <p:bold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97d97139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c97d97139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c97d971393_2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3c97d971393_2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c97d971393_2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3c97d971393_2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c9c1c54caa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3c9c1c54caa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c9c1c54caa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3c9c1c54caa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9c597755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c9c597755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97d971393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3c97d971393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97d971393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c97d971393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97d971393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c97d971393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c97d971393_2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3c97d971393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c97d971393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c97d971393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97d971393_2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HI FAGGOT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c97d971393_2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c97d971393_2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c97d971393_2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atflix.craftworks.to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7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title="lapto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13" y="1612450"/>
            <a:ext cx="5820575" cy="34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 descr="temp_slide_0_el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063"/>
            <a:ext cx="1285875" cy="614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descr="temp_slide_0_el_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8125" y="-357187"/>
            <a:ext cx="1285875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750144" y="440288"/>
            <a:ext cx="764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PATFLIX</a:t>
            </a:r>
            <a:endParaRPr sz="60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750144" y="1271588"/>
            <a:ext cx="7643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Piattaforma di streaming film</a:t>
            </a:r>
            <a:endParaRPr sz="1100" dirty="0">
              <a:solidFill>
                <a:srgbClr val="B09BDB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4" title="iphone-x-mock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0851">
            <a:off x="2805237" y="444054"/>
            <a:ext cx="4467597" cy="335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 descr="temp_slide_0_el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963" y="657225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/>
          <p:cNvSpPr txBox="1"/>
          <p:nvPr/>
        </p:nvSpPr>
        <p:spPr>
          <a:xfrm>
            <a:off x="428625" y="428625"/>
            <a:ext cx="421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Riproduci Ovunque</a:t>
            </a:r>
            <a:endParaRPr sz="2400" b="1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pic>
        <p:nvPicPr>
          <p:cNvPr id="414" name="Google Shape;414;p34" descr="temp_icon_slide_0_el_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" y="1221581"/>
            <a:ext cx="242888" cy="21431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4"/>
          <p:cNvSpPr txBox="1"/>
          <p:nvPr/>
        </p:nvSpPr>
        <p:spPr>
          <a:xfrm>
            <a:off x="757238" y="1214438"/>
            <a:ext cx="5658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Android (Kotlin + Jetpack Compose)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416" name="Google Shape;416;p34" descr="temp_icon_slide_0_el_7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775" y="1585913"/>
            <a:ext cx="85725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4"/>
          <p:cNvSpPr txBox="1"/>
          <p:nvPr/>
        </p:nvSpPr>
        <p:spPr>
          <a:xfrm>
            <a:off x="657225" y="1528763"/>
            <a:ext cx="402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Naviga nella libreria e interagisci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418" name="Google Shape;418;p34" descr="temp_icon_slide_0_el_1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625" y="2221706"/>
            <a:ext cx="242888" cy="21431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4"/>
          <p:cNvSpPr txBox="1"/>
          <p:nvPr/>
        </p:nvSpPr>
        <p:spPr>
          <a:xfrm>
            <a:off x="757238" y="2214563"/>
            <a:ext cx="4472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Desktop (HTML/CSS/JS)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420" name="Google Shape;420;p34" descr="temp_icon_slide_0_el_7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775" y="2586038"/>
            <a:ext cx="85725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4"/>
          <p:cNvSpPr txBox="1"/>
          <p:nvPr/>
        </p:nvSpPr>
        <p:spPr>
          <a:xfrm>
            <a:off x="657225" y="2528888"/>
            <a:ext cx="412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UI basata sul web per la navigazione e riproduzione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422" name="Google Shape;422;p34"/>
          <p:cNvSpPr/>
          <p:nvPr/>
        </p:nvSpPr>
        <p:spPr>
          <a:xfrm>
            <a:off x="692944" y="3764756"/>
            <a:ext cx="342900" cy="342900"/>
          </a:xfrm>
          <a:prstGeom prst="roundRect">
            <a:avLst>
              <a:gd name="adj" fmla="val 33333"/>
            </a:avLst>
          </a:prstGeom>
          <a:solidFill>
            <a:srgbClr val="16151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34" descr="temp_icon_slide_0_el_2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2240" y="3864769"/>
            <a:ext cx="16430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4"/>
          <p:cNvSpPr txBox="1"/>
          <p:nvPr/>
        </p:nvSpPr>
        <p:spPr>
          <a:xfrm>
            <a:off x="703659" y="4164806"/>
            <a:ext cx="642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Android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25" name="Google Shape;425;p34"/>
          <p:cNvSpPr/>
          <p:nvPr/>
        </p:nvSpPr>
        <p:spPr>
          <a:xfrm>
            <a:off x="1092994" y="3915683"/>
            <a:ext cx="743100" cy="14400"/>
          </a:xfrm>
          <a:prstGeom prst="rect">
            <a:avLst/>
          </a:prstGeom>
          <a:solidFill>
            <a:srgbClr val="899A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4"/>
          <p:cNvSpPr/>
          <p:nvPr/>
        </p:nvSpPr>
        <p:spPr>
          <a:xfrm>
            <a:off x="1092994" y="3901396"/>
            <a:ext cx="42900" cy="42900"/>
          </a:xfrm>
          <a:prstGeom prst="ellipse">
            <a:avLst/>
          </a:prstGeom>
          <a:solidFill>
            <a:srgbClr val="899A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4"/>
          <p:cNvSpPr/>
          <p:nvPr/>
        </p:nvSpPr>
        <p:spPr>
          <a:xfrm>
            <a:off x="1793081" y="3901396"/>
            <a:ext cx="42900" cy="42900"/>
          </a:xfrm>
          <a:prstGeom prst="ellipse">
            <a:avLst/>
          </a:prstGeom>
          <a:solidFill>
            <a:srgbClr val="899A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4"/>
          <p:cNvSpPr/>
          <p:nvPr/>
        </p:nvSpPr>
        <p:spPr>
          <a:xfrm>
            <a:off x="1893094" y="3693319"/>
            <a:ext cx="457200" cy="457200"/>
          </a:xfrm>
          <a:prstGeom prst="ellipse">
            <a:avLst/>
          </a:prstGeom>
          <a:solidFill>
            <a:srgbClr val="E3DB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34" descr="temp_icon_slide_0_el_26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35969" y="3836194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4"/>
          <p:cNvSpPr txBox="1"/>
          <p:nvPr/>
        </p:nvSpPr>
        <p:spPr>
          <a:xfrm>
            <a:off x="1707400" y="4203869"/>
            <a:ext cx="8286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API </a:t>
            </a:r>
            <a:r>
              <a:rPr lang="it" sz="8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.NE</a:t>
            </a: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T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31" name="Google Shape;431;p34"/>
          <p:cNvSpPr/>
          <p:nvPr/>
        </p:nvSpPr>
        <p:spPr>
          <a:xfrm>
            <a:off x="2407444" y="3915683"/>
            <a:ext cx="743100" cy="14400"/>
          </a:xfrm>
          <a:prstGeom prst="rect">
            <a:avLst/>
          </a:prstGeom>
          <a:solidFill>
            <a:srgbClr val="899A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4"/>
          <p:cNvSpPr/>
          <p:nvPr/>
        </p:nvSpPr>
        <p:spPr>
          <a:xfrm>
            <a:off x="2407444" y="3901396"/>
            <a:ext cx="42900" cy="42900"/>
          </a:xfrm>
          <a:prstGeom prst="ellipse">
            <a:avLst/>
          </a:prstGeom>
          <a:solidFill>
            <a:srgbClr val="899A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4"/>
          <p:cNvSpPr/>
          <p:nvPr/>
        </p:nvSpPr>
        <p:spPr>
          <a:xfrm>
            <a:off x="3107531" y="3901396"/>
            <a:ext cx="42900" cy="42900"/>
          </a:xfrm>
          <a:prstGeom prst="ellipse">
            <a:avLst/>
          </a:prstGeom>
          <a:solidFill>
            <a:srgbClr val="899A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4"/>
          <p:cNvSpPr/>
          <p:nvPr/>
        </p:nvSpPr>
        <p:spPr>
          <a:xfrm>
            <a:off x="3207694" y="3768656"/>
            <a:ext cx="342900" cy="342900"/>
          </a:xfrm>
          <a:prstGeom prst="roundRect">
            <a:avLst>
              <a:gd name="adj" fmla="val 33333"/>
            </a:avLst>
          </a:prstGeom>
          <a:solidFill>
            <a:srgbClr val="16151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34" descr="temp_icon_slide_0_el_32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96840" y="3864769"/>
            <a:ext cx="16430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 txBox="1"/>
          <p:nvPr/>
        </p:nvSpPr>
        <p:spPr>
          <a:xfrm>
            <a:off x="3218259" y="4164806"/>
            <a:ext cx="642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Desktop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37" name="Google Shape;437;p34"/>
          <p:cNvSpPr txBox="1"/>
          <p:nvPr/>
        </p:nvSpPr>
        <p:spPr>
          <a:xfrm>
            <a:off x="8643938" y="4850606"/>
            <a:ext cx="24003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 sz="1100"/>
          </a:p>
        </p:txBody>
      </p:sp>
      <p:pic>
        <p:nvPicPr>
          <p:cNvPr id="438" name="Google Shape;438;p34" title="modern-laptop-mockup-with-airpods(1)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665688">
            <a:off x="3943894" y="854071"/>
            <a:ext cx="6258250" cy="46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5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450" y="1438663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775" y="200023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549751" y="2000250"/>
            <a:ext cx="80445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Prova PATFLIX</a:t>
            </a:r>
            <a:endParaRPr sz="48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1222921" y="2914650"/>
            <a:ext cx="669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Clicca qui</a:t>
            </a:r>
            <a:endParaRPr sz="2400" u="sng">
              <a:solidFill>
                <a:srgbClr val="B09BDB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6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13" y="308763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6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013" y="297683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6"/>
          <p:cNvSpPr/>
          <p:nvPr/>
        </p:nvSpPr>
        <p:spPr>
          <a:xfrm>
            <a:off x="1404300" y="1062892"/>
            <a:ext cx="6335400" cy="10137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6"/>
          <p:cNvSpPr/>
          <p:nvPr/>
        </p:nvSpPr>
        <p:spPr>
          <a:xfrm>
            <a:off x="1404300" y="2458442"/>
            <a:ext cx="6335400" cy="10137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6"/>
          <p:cNvSpPr/>
          <p:nvPr/>
        </p:nvSpPr>
        <p:spPr>
          <a:xfrm>
            <a:off x="1404300" y="3853992"/>
            <a:ext cx="6335400" cy="10137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6"/>
          <p:cNvSpPr txBox="1"/>
          <p:nvPr/>
        </p:nvSpPr>
        <p:spPr>
          <a:xfrm>
            <a:off x="1404300" y="1062892"/>
            <a:ext cx="63354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C05164"/>
                </a:solidFill>
                <a:latin typeface="Outfit"/>
                <a:ea typeface="Outfit"/>
                <a:cs typeface="Outfit"/>
                <a:sym typeface="Outfit"/>
              </a:rPr>
              <a:t>Competenze Tecniche (Hard Skills):</a:t>
            </a:r>
            <a:endParaRPr>
              <a:solidFill>
                <a:srgbClr val="C05164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  <a:latin typeface="Outfit Light"/>
                <a:ea typeface="Outfit Light"/>
                <a:cs typeface="Outfit Light"/>
                <a:sym typeface="Outfit Light"/>
              </a:rPr>
              <a:t>Sviluppo Full-Stack: Interfaccia in HTML e JS e persistenza dati in SQL e backend .NET Core</a:t>
            </a:r>
            <a:endParaRPr sz="1100">
              <a:solidFill>
                <a:schemeClr val="dk1"/>
              </a:solidFill>
              <a:latin typeface="Outfit Light"/>
              <a:ea typeface="Outfit Light"/>
              <a:cs typeface="Outfit Light"/>
              <a:sym typeface="Outfit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  <a:latin typeface="Outfit Light"/>
                <a:ea typeface="Outfit Light"/>
                <a:cs typeface="Outfit Light"/>
                <a:sym typeface="Outfit Light"/>
              </a:rPr>
              <a:t>Gestione del workflow con Docker e containerizzazione.</a:t>
            </a:r>
            <a:endParaRPr sz="1100">
              <a:solidFill>
                <a:schemeClr val="dk1"/>
              </a:solidFill>
              <a:latin typeface="Outfit Light"/>
              <a:ea typeface="Outfit Light"/>
              <a:cs typeface="Outfit Light"/>
              <a:sym typeface="Outf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C05164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utfit Light"/>
              <a:ea typeface="Outfit Light"/>
              <a:cs typeface="Outfit Light"/>
              <a:sym typeface="Outf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549751" y="308775"/>
            <a:ext cx="8044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PCTO / FSL</a:t>
            </a:r>
            <a:endParaRPr sz="30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458" name="Google Shape;458;p36"/>
          <p:cNvSpPr txBox="1"/>
          <p:nvPr/>
        </p:nvSpPr>
        <p:spPr>
          <a:xfrm>
            <a:off x="1404300" y="2458442"/>
            <a:ext cx="63354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C05164"/>
                </a:solidFill>
                <a:latin typeface="Outfit"/>
                <a:ea typeface="Outfit"/>
                <a:cs typeface="Outfit"/>
                <a:sym typeface="Outfit"/>
              </a:rPr>
              <a:t>Competenze Trasversali (Soft Skills):</a:t>
            </a:r>
            <a:endParaRPr>
              <a:solidFill>
                <a:srgbClr val="C05164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  <a:latin typeface="Outfit Light"/>
                <a:ea typeface="Outfit Light"/>
                <a:cs typeface="Outfit Light"/>
                <a:sym typeface="Outfit Light"/>
              </a:rPr>
              <a:t>Problem Solving: Risoluzione di bug in ambienti di produzione e gestione dei metadati.</a:t>
            </a:r>
            <a:endParaRPr sz="1100">
              <a:solidFill>
                <a:schemeClr val="dk1"/>
              </a:solidFill>
              <a:latin typeface="Outfit Light"/>
              <a:ea typeface="Outfit Light"/>
              <a:cs typeface="Outfit Light"/>
              <a:sym typeface="Outfit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>
                <a:solidFill>
                  <a:schemeClr val="dk1"/>
                </a:solidFill>
                <a:latin typeface="Outfit Light"/>
                <a:ea typeface="Outfit Light"/>
                <a:cs typeface="Outfit Light"/>
                <a:sym typeface="Outfit Light"/>
              </a:rPr>
              <a:t>Lavoro di Squadra: Coordinazione tra Frontend, Backend e gestione del database.</a:t>
            </a:r>
            <a:endParaRPr/>
          </a:p>
        </p:txBody>
      </p:sp>
      <p:sp>
        <p:nvSpPr>
          <p:cNvPr id="459" name="Google Shape;459;p36"/>
          <p:cNvSpPr txBox="1"/>
          <p:nvPr/>
        </p:nvSpPr>
        <p:spPr>
          <a:xfrm>
            <a:off x="1404300" y="3880867"/>
            <a:ext cx="63354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C05164"/>
                </a:solidFill>
                <a:latin typeface="Outfit"/>
                <a:ea typeface="Outfit"/>
                <a:cs typeface="Outfit"/>
                <a:sym typeface="Outfit"/>
              </a:rPr>
              <a:t>L'Esperienza in Azienda:</a:t>
            </a:r>
            <a:endParaRPr>
              <a:solidFill>
                <a:srgbClr val="C05164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>
                <a:solidFill>
                  <a:schemeClr val="dk1"/>
                </a:solidFill>
                <a:latin typeface="Outfit Light"/>
                <a:ea typeface="Outfit Light"/>
                <a:cs typeface="Outfit Light"/>
                <a:sym typeface="Outfit Light"/>
              </a:rPr>
              <a:t>Clima Aziendale Top: ambiente accogliente e piacevole che ha reso il lavoro fluido e divertente.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7" title="Screenshot 2026-02-20 at 12-26-25 Librar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4471">
            <a:off x="-1290348" y="-832899"/>
            <a:ext cx="11525249" cy="65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 descr="temp_slide_0_el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8" y="128588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7" descr="temp_slide_0_el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2388" y="367188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7"/>
          <p:cNvSpPr txBox="1"/>
          <p:nvPr/>
        </p:nvSpPr>
        <p:spPr>
          <a:xfrm>
            <a:off x="549750" y="2239200"/>
            <a:ext cx="8044500" cy="665100"/>
          </a:xfrm>
          <a:prstGeom prst="rect">
            <a:avLst/>
          </a:prstGeom>
          <a:noFill/>
          <a:ln>
            <a:noFill/>
          </a:ln>
          <a:effectLst>
            <a:outerShdw blurRad="142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Grazie per l’attenzione</a:t>
            </a:r>
            <a:endParaRPr sz="48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0900"/>
            <a:ext cx="1285875" cy="614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 descr="temp_slide_0_el_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125" y="-2339137"/>
            <a:ext cx="1285875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989850" y="500075"/>
            <a:ext cx="71643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FONDATORI PATFLIX</a:t>
            </a:r>
            <a:endParaRPr sz="48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grpSp>
        <p:nvGrpSpPr>
          <p:cNvPr id="141" name="Google Shape;141;p26"/>
          <p:cNvGrpSpPr/>
          <p:nvPr/>
        </p:nvGrpSpPr>
        <p:grpSpPr>
          <a:xfrm>
            <a:off x="1867711" y="1372201"/>
            <a:ext cx="4929194" cy="3257427"/>
            <a:chOff x="2795584" y="943025"/>
            <a:chExt cx="3552828" cy="3257427"/>
          </a:xfrm>
        </p:grpSpPr>
        <p:sp>
          <p:nvSpPr>
            <p:cNvPr id="142" name="Google Shape;142;p26"/>
            <p:cNvSpPr/>
            <p:nvPr/>
          </p:nvSpPr>
          <p:spPr>
            <a:xfrm>
              <a:off x="3274013" y="1079102"/>
              <a:ext cx="3074400" cy="856200"/>
            </a:xfrm>
            <a:prstGeom prst="roundRect">
              <a:avLst>
                <a:gd name="adj" fmla="val 16667"/>
              </a:avLst>
            </a:prstGeom>
            <a:solidFill>
              <a:srgbClr val="453D57"/>
            </a:solidFill>
            <a:ln w="19050" cap="flat" cmpd="sng">
              <a:solidFill>
                <a:srgbClr val="C05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274013" y="2211677"/>
              <a:ext cx="3074400" cy="856200"/>
            </a:xfrm>
            <a:prstGeom prst="roundRect">
              <a:avLst>
                <a:gd name="adj" fmla="val 16667"/>
              </a:avLst>
            </a:prstGeom>
            <a:solidFill>
              <a:srgbClr val="453D57"/>
            </a:solidFill>
            <a:ln w="19050" cap="flat" cmpd="sng">
              <a:solidFill>
                <a:srgbClr val="C05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274013" y="3344252"/>
              <a:ext cx="3074400" cy="856200"/>
            </a:xfrm>
            <a:prstGeom prst="roundRect">
              <a:avLst>
                <a:gd name="adj" fmla="val 16667"/>
              </a:avLst>
            </a:prstGeom>
            <a:solidFill>
              <a:srgbClr val="453D57"/>
            </a:solidFill>
            <a:ln w="19050" cap="flat" cmpd="sng">
              <a:solidFill>
                <a:srgbClr val="C05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 txBox="1"/>
            <p:nvPr/>
          </p:nvSpPr>
          <p:spPr>
            <a:xfrm>
              <a:off x="3723375" y="1168500"/>
              <a:ext cx="25356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 dirty="0">
                  <a:solidFill>
                    <a:srgbClr val="B09BDB"/>
                  </a:solidFill>
                  <a:latin typeface="DM Sans"/>
                  <a:ea typeface="DM Sans"/>
                  <a:cs typeface="DM Sans"/>
                  <a:sym typeface="DM Sans"/>
                </a:rPr>
                <a:t>→ Craftworks</a:t>
              </a:r>
              <a:endParaRPr sz="1000" dirty="0">
                <a:solidFill>
                  <a:srgbClr val="B09BDB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E3DBF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rgbClr val="E3DBF2"/>
                  </a:solidFill>
                  <a:latin typeface="DM Sans ExtraBold"/>
                  <a:ea typeface="DM Sans ExtraBold"/>
                  <a:cs typeface="DM Sans ExtraBold"/>
                  <a:sym typeface="DM Sans ExtraBold"/>
                </a:rPr>
                <a:t>Alessandro Calciano</a:t>
              </a:r>
              <a:endParaRPr sz="1200" dirty="0">
                <a:solidFill>
                  <a:srgbClr val="E3DBF2"/>
                </a:solidFill>
                <a:latin typeface="DM Sans ExtraBold"/>
                <a:ea typeface="DM Sans ExtraBold"/>
                <a:cs typeface="DM Sans ExtraBold"/>
                <a:sym typeface="DM Sans Extra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rgbClr val="E3DBF2"/>
                  </a:solidFill>
                  <a:latin typeface="DM Sans"/>
                  <a:ea typeface="DM Sans"/>
                  <a:cs typeface="DM Sans"/>
                  <a:sym typeface="DM Sans"/>
                </a:rPr>
                <a:t>Team Manager &amp; developer</a:t>
              </a:r>
              <a:endParaRPr sz="1200" dirty="0">
                <a:solidFill>
                  <a:srgbClr val="E3DBF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6" name="Google Shape;146;p26"/>
            <p:cNvSpPr txBox="1"/>
            <p:nvPr/>
          </p:nvSpPr>
          <p:spPr>
            <a:xfrm>
              <a:off x="3723375" y="2301075"/>
              <a:ext cx="25356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 dirty="0">
                  <a:solidFill>
                    <a:srgbClr val="B09BDB"/>
                  </a:solidFill>
                  <a:latin typeface="DM Sans"/>
                  <a:ea typeface="DM Sans"/>
                  <a:cs typeface="DM Sans"/>
                  <a:sym typeface="DM Sans"/>
                </a:rPr>
                <a:t>→ Epic Games enjoyer</a:t>
              </a:r>
              <a:endParaRPr sz="1000" dirty="0">
                <a:solidFill>
                  <a:srgbClr val="B09BDB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17593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200" dirty="0">
                  <a:solidFill>
                    <a:srgbClr val="E3DBF2"/>
                  </a:solidFill>
                  <a:latin typeface="DM Sans ExtraBold"/>
                  <a:ea typeface="DM Sans ExtraBold"/>
                  <a:cs typeface="DM Sans ExtraBold"/>
                  <a:sym typeface="DM Sans ExtraBold"/>
                </a:rPr>
                <a:t>Gabriele Marongiu</a:t>
              </a:r>
              <a:endParaRPr sz="1200" dirty="0">
                <a:solidFill>
                  <a:srgbClr val="E3DBF2"/>
                </a:solidFill>
                <a:latin typeface="DM Sans ExtraBold"/>
                <a:ea typeface="DM Sans ExtraBold"/>
                <a:cs typeface="DM Sans ExtraBold"/>
                <a:sym typeface="DM Sans Extra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dirty="0">
                  <a:solidFill>
                    <a:srgbClr val="E3DBF2"/>
                  </a:solidFill>
                  <a:latin typeface="DM Sans"/>
                  <a:ea typeface="DM Sans"/>
                  <a:cs typeface="DM Sans"/>
                  <a:sym typeface="DM Sans"/>
                </a:rPr>
                <a:t>Back-end developer</a:t>
              </a:r>
              <a:endParaRPr sz="1200" dirty="0">
                <a:solidFill>
                  <a:srgbClr val="E3DBF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7" name="Google Shape;147;p26"/>
            <p:cNvSpPr txBox="1"/>
            <p:nvPr/>
          </p:nvSpPr>
          <p:spPr>
            <a:xfrm>
              <a:off x="3723375" y="3433650"/>
              <a:ext cx="25356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rgbClr val="B09BDB"/>
                  </a:solidFill>
                  <a:latin typeface="DM Sans"/>
                  <a:ea typeface="DM Sans"/>
                  <a:cs typeface="DM Sans"/>
                  <a:sym typeface="DM Sans"/>
                </a:rPr>
                <a:t>→ Lust Goddess</a:t>
              </a:r>
              <a:endParaRPr sz="1000">
                <a:solidFill>
                  <a:srgbClr val="B09BDB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DEFFE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200">
                  <a:solidFill>
                    <a:srgbClr val="E3DBF2"/>
                  </a:solidFill>
                  <a:latin typeface="DM Sans ExtraBold"/>
                  <a:ea typeface="DM Sans ExtraBold"/>
                  <a:cs typeface="DM Sans ExtraBold"/>
                  <a:sym typeface="DM Sans ExtraBold"/>
                </a:rPr>
                <a:t>Emanuele Di Massa</a:t>
              </a:r>
              <a:endParaRPr sz="1200">
                <a:solidFill>
                  <a:srgbClr val="E3DBF2"/>
                </a:solidFill>
                <a:latin typeface="DM Sans ExtraBold"/>
                <a:ea typeface="DM Sans ExtraBold"/>
                <a:cs typeface="DM Sans ExtraBold"/>
                <a:sym typeface="DM Sans Extra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rgbClr val="E3DBF2"/>
                  </a:solidFill>
                  <a:latin typeface="DM Sans"/>
                  <a:ea typeface="DM Sans"/>
                  <a:cs typeface="DM Sans"/>
                  <a:sym typeface="DM Sans"/>
                </a:rPr>
                <a:t>Front-end developer</a:t>
              </a:r>
              <a:endParaRPr sz="1200">
                <a:solidFill>
                  <a:srgbClr val="E3DBF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148" name="Google Shape;148;p26" title="download.jpg"/>
            <p:cNvPicPr preferRelativeResize="0"/>
            <p:nvPr/>
          </p:nvPicPr>
          <p:blipFill rotWithShape="1">
            <a:blip r:embed="rId5">
              <a:alphaModFix/>
            </a:blip>
            <a:srcRect t="3257" b="24664"/>
            <a:stretch/>
          </p:blipFill>
          <p:spPr>
            <a:xfrm>
              <a:off x="2795584" y="943025"/>
              <a:ext cx="743400" cy="7434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dist="76200" dir="2700000" algn="bl" rotWithShape="0">
                <a:srgbClr val="FFFFFF"/>
              </a:outerShdw>
            </a:effectLst>
          </p:spPr>
        </p:pic>
        <p:pic>
          <p:nvPicPr>
            <p:cNvPr id="149" name="Google Shape;149;p26" title="download (1).jpg"/>
            <p:cNvPicPr preferRelativeResize="0"/>
            <p:nvPr/>
          </p:nvPicPr>
          <p:blipFill rotWithShape="1">
            <a:blip r:embed="rId6">
              <a:alphaModFix/>
            </a:blip>
            <a:srcRect t="23003" b="23009"/>
            <a:stretch/>
          </p:blipFill>
          <p:spPr>
            <a:xfrm>
              <a:off x="2795588" y="2075613"/>
              <a:ext cx="743400" cy="7434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dist="76200" dir="2700000" algn="bl" rotWithShape="0">
                <a:srgbClr val="FFFFFF"/>
              </a:outerShdw>
            </a:effectLst>
          </p:spPr>
        </p:pic>
        <p:pic>
          <p:nvPicPr>
            <p:cNvPr id="150" name="Google Shape;150;p26" title="download (2).jpg"/>
            <p:cNvPicPr preferRelativeResize="0"/>
            <p:nvPr/>
          </p:nvPicPr>
          <p:blipFill rotWithShape="1">
            <a:blip r:embed="rId7">
              <a:alphaModFix/>
            </a:blip>
            <a:srcRect l="3840" r="3831"/>
            <a:stretch/>
          </p:blipFill>
          <p:spPr>
            <a:xfrm>
              <a:off x="2795587" y="3208188"/>
              <a:ext cx="743400" cy="7434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dist="76200" dir="2700000" algn="bl" rotWithShape="0">
                <a:srgbClr val="FFFFFF"/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538" y="341661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/>
          <p:nvPr/>
        </p:nvSpPr>
        <p:spPr>
          <a:xfrm>
            <a:off x="4747000" y="2146800"/>
            <a:ext cx="3964800" cy="2132100"/>
          </a:xfrm>
          <a:prstGeom prst="roundRect">
            <a:avLst>
              <a:gd name="adj" fmla="val 16667"/>
            </a:avLst>
          </a:prstGeom>
          <a:solidFill>
            <a:srgbClr val="453D57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428625" y="2146800"/>
            <a:ext cx="3964800" cy="21321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428625" y="428625"/>
            <a:ext cx="740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UX stile Netflix per i tuoi file locali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428625" y="1018213"/>
            <a:ext cx="8283175" cy="36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i="0" u="none" strike="noStrike" cap="none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Streaming on-demand</a:t>
            </a:r>
            <a:r>
              <a:rPr lang="it" sz="1700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 di file locali</a:t>
            </a:r>
            <a:r>
              <a:rPr lang="it" sz="1700" i="0" u="none" strike="noStrike" cap="none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, </a:t>
            </a:r>
            <a:r>
              <a:rPr lang="it" sz="1700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completamente </a:t>
            </a:r>
            <a:r>
              <a:rPr lang="it" sz="1700" i="0" u="none" strike="noStrike" cap="none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self-hosted.</a:t>
            </a:r>
            <a:endParaRPr sz="1100">
              <a:solidFill>
                <a:srgbClr val="B09BDB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428625" y="1476970"/>
            <a:ext cx="8286900" cy="5100"/>
          </a:xfrm>
          <a:prstGeom prst="rect">
            <a:avLst/>
          </a:prstGeom>
          <a:solidFill>
            <a:srgbClr val="DEE0E7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664369" y="2376867"/>
            <a:ext cx="3500400" cy="4644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664369" y="2376867"/>
            <a:ext cx="342900" cy="342900"/>
          </a:xfrm>
          <a:prstGeom prst="ellipse">
            <a:avLst/>
          </a:prstGeom>
          <a:solidFill>
            <a:srgbClr val="F0FDF4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7" descr="temp_icon_slide_0_el_1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25" y="2476880"/>
            <a:ext cx="12858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1196619" y="2464042"/>
            <a:ext cx="242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Cosa offre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65" name="Google Shape;165;p27" descr="temp_icon_slide_0_el_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369" y="3041236"/>
            <a:ext cx="128588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907252" y="3012650"/>
            <a:ext cx="350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0" u="none" strike="noStrike" cap="none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Personal library browsing (poster, </a:t>
            </a:r>
            <a:r>
              <a:rPr lang="it" sz="1100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dettagli</a:t>
            </a:r>
            <a:r>
              <a:rPr lang="it" sz="1100" i="0" u="none" strike="noStrike" cap="none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)</a:t>
            </a:r>
            <a:endParaRPr sz="1100">
              <a:solidFill>
                <a:srgbClr val="0E081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167" name="Google Shape;167;p27" descr="temp_icon_slide_0_el_1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369" y="3409139"/>
            <a:ext cx="128588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907253" y="3380575"/>
            <a:ext cx="350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0" u="none" strike="noStrike" cap="none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Playback </a:t>
            </a:r>
            <a:r>
              <a:rPr lang="it" sz="1100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su molteplici client</a:t>
            </a:r>
            <a:r>
              <a:rPr lang="it" sz="1100" i="0" u="none" strike="noStrike" cap="none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 (Android </a:t>
            </a:r>
            <a:r>
              <a:rPr lang="it" sz="1100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e </a:t>
            </a:r>
            <a:r>
              <a:rPr lang="it" sz="1100" i="0" u="none" strike="noStrike" cap="none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Desktop)</a:t>
            </a:r>
            <a:endParaRPr sz="1100">
              <a:solidFill>
                <a:srgbClr val="0E081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169" name="Google Shape;169;p27" descr="temp_icon_slide_0_el_1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369" y="3777042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892972" y="3748475"/>
            <a:ext cx="350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API centralizzato per gestire utenti, librerie e metadati</a:t>
            </a:r>
            <a:endParaRPr sz="1100">
              <a:solidFill>
                <a:srgbClr val="0E081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4979194" y="2376867"/>
            <a:ext cx="342900" cy="342900"/>
          </a:xfrm>
          <a:prstGeom prst="ellipse">
            <a:avLst/>
          </a:prstGeom>
          <a:solidFill>
            <a:srgbClr val="FEF2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7" descr="temp_icon_slide_0_el_2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97065" y="2476892"/>
            <a:ext cx="10715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5497850" y="2440949"/>
            <a:ext cx="2043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E3DBF2"/>
                </a:solidFill>
                <a:latin typeface="Outfit"/>
                <a:ea typeface="Outfit"/>
                <a:cs typeface="Outfit"/>
                <a:sym typeface="Outfit"/>
              </a:rPr>
              <a:t>Funzionalità non incluse</a:t>
            </a:r>
            <a:endParaRPr sz="1100">
              <a:solidFill>
                <a:srgbClr val="E3DBF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5236369" y="3012661"/>
            <a:ext cx="3700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Non è un servizio streaming in cloud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175" name="Google Shape;175;p27" descr="temp_icon_slide_0_el_24.png"/>
          <p:cNvPicPr preferRelativeResize="0"/>
          <p:nvPr/>
        </p:nvPicPr>
        <p:blipFill rotWithShape="1">
          <a:blip r:embed="rId9">
            <a:alphaModFix amt="50000"/>
          </a:blip>
          <a:srcRect/>
          <a:stretch/>
        </p:blipFill>
        <p:spPr>
          <a:xfrm>
            <a:off x="4979194" y="3041236"/>
            <a:ext cx="142875" cy="114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6" name="Google Shape;176;p27" descr="temp_icon_slide_0_el_26.png"/>
          <p:cNvPicPr preferRelativeResize="0"/>
          <p:nvPr/>
        </p:nvPicPr>
        <p:blipFill rotWithShape="1">
          <a:blip r:embed="rId10">
            <a:alphaModFix amt="50000"/>
          </a:blip>
          <a:srcRect/>
          <a:stretch/>
        </p:blipFill>
        <p:spPr>
          <a:xfrm>
            <a:off x="4979194" y="3409139"/>
            <a:ext cx="142875" cy="114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7" name="Google Shape;177;p27"/>
          <p:cNvSpPr txBox="1"/>
          <p:nvPr/>
        </p:nvSpPr>
        <p:spPr>
          <a:xfrm>
            <a:off x="5236369" y="3380564"/>
            <a:ext cx="4743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Non dipende da hosting di terze parti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8593931" y="4786313"/>
            <a:ext cx="2428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03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433338" y="2794425"/>
            <a:ext cx="3787500" cy="7548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433338" y="3674550"/>
            <a:ext cx="3787500" cy="7548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4923154" y="1878139"/>
            <a:ext cx="3787500" cy="754800"/>
          </a:xfrm>
          <a:prstGeom prst="roundRect">
            <a:avLst>
              <a:gd name="adj" fmla="val 16667"/>
            </a:avLst>
          </a:prstGeom>
          <a:solidFill>
            <a:srgbClr val="453D57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4927866" y="2795714"/>
            <a:ext cx="3787500" cy="754800"/>
          </a:xfrm>
          <a:prstGeom prst="roundRect">
            <a:avLst>
              <a:gd name="adj" fmla="val 16667"/>
            </a:avLst>
          </a:prstGeom>
          <a:solidFill>
            <a:srgbClr val="453D57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4927866" y="3675839"/>
            <a:ext cx="3787500" cy="754800"/>
          </a:xfrm>
          <a:prstGeom prst="roundRect">
            <a:avLst>
              <a:gd name="adj" fmla="val 16667"/>
            </a:avLst>
          </a:prstGeom>
          <a:solidFill>
            <a:srgbClr val="453D57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428625" y="1876850"/>
            <a:ext cx="3787500" cy="7548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 w="19050" cap="flat" cmpd="sng">
            <a:solidFill>
              <a:srgbClr val="C051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8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538" y="7143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428625" y="428625"/>
            <a:ext cx="64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Benefici del self-hosting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428625" y="914400"/>
            <a:ext cx="6400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Per lo streaming </a:t>
            </a:r>
            <a:r>
              <a:rPr lang="it" sz="1700" u="none" strike="noStrike" cap="none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media</a:t>
            </a:r>
            <a:endParaRPr sz="1100">
              <a:solidFill>
                <a:srgbClr val="B09BDB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428625" y="1557338"/>
            <a:ext cx="228600" cy="28575"/>
          </a:xfrm>
          <a:prstGeom prst="rect">
            <a:avLst/>
          </a:prstGeom>
          <a:solidFill>
            <a:srgbClr val="B09BD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742950" y="1457325"/>
            <a:ext cx="166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Pro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607219" y="2035969"/>
            <a:ext cx="342900" cy="342900"/>
          </a:xfrm>
          <a:prstGeom prst="ellipse">
            <a:avLst/>
          </a:prstGeom>
          <a:solidFill>
            <a:srgbClr val="F0F4F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8" descr="temp_icon_slide_0_el_1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31" y="2135981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1092997" y="2035975"/>
            <a:ext cx="29538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Controllo completo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092997" y="2264575"/>
            <a:ext cx="295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71294E"/>
                </a:solidFill>
                <a:latin typeface="Outfit Light"/>
                <a:ea typeface="Outfit Light"/>
                <a:cs typeface="Outfit Light"/>
                <a:sym typeface="Outfit Light"/>
              </a:rPr>
              <a:t>File locali sul tuo server, controllati solo da te</a:t>
            </a:r>
            <a:endParaRPr sz="1100">
              <a:solidFill>
                <a:srgbClr val="71294E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607219" y="2950369"/>
            <a:ext cx="342900" cy="342900"/>
          </a:xfrm>
          <a:prstGeom prst="ellipse">
            <a:avLst/>
          </a:prstGeom>
          <a:solidFill>
            <a:srgbClr val="F0F4F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8" descr="temp_icon_slide_0_el_1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372" y="3050381"/>
            <a:ext cx="17859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1092994" y="2950369"/>
            <a:ext cx="4529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Privacy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1092998" y="3178975"/>
            <a:ext cx="295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71294E"/>
                </a:solidFill>
                <a:latin typeface="Outfit Light"/>
                <a:ea typeface="Outfit Light"/>
                <a:cs typeface="Outfit Light"/>
                <a:sym typeface="Outfit Light"/>
              </a:rPr>
              <a:t>Nessun hosting esterno</a:t>
            </a:r>
            <a:endParaRPr sz="1100">
              <a:solidFill>
                <a:srgbClr val="71294E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07219" y="3864769"/>
            <a:ext cx="342900" cy="342900"/>
          </a:xfrm>
          <a:prstGeom prst="ellipse">
            <a:avLst/>
          </a:prstGeom>
          <a:solidFill>
            <a:srgbClr val="F0F4F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8" descr="temp_icon_slide_0_el_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515" y="3964781"/>
            <a:ext cx="16430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1092994" y="3864769"/>
            <a:ext cx="3329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Extensible stack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1092999" y="4093375"/>
            <a:ext cx="295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71294E"/>
                </a:solidFill>
                <a:latin typeface="Outfit Light"/>
                <a:ea typeface="Outfit Light"/>
                <a:cs typeface="Outfit Light"/>
                <a:sym typeface="Outfit Light"/>
              </a:rPr>
              <a:t>API </a:t>
            </a:r>
            <a:r>
              <a:rPr lang="it" sz="900">
                <a:solidFill>
                  <a:srgbClr val="71294E"/>
                </a:solidFill>
                <a:latin typeface="Outfit Light"/>
                <a:ea typeface="Outfit Light"/>
                <a:cs typeface="Outfit Light"/>
                <a:sym typeface="Outfit Light"/>
              </a:rPr>
              <a:t>aperto libero</a:t>
            </a:r>
            <a:endParaRPr sz="1100">
              <a:solidFill>
                <a:srgbClr val="71294E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06" name="Google Shape;206;p28" descr="temp_slide_0_el_2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40" y="1443038"/>
            <a:ext cx="35719" cy="31789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4918472" y="1557338"/>
            <a:ext cx="228600" cy="28575"/>
          </a:xfrm>
          <a:prstGeom prst="rect">
            <a:avLst/>
          </a:prstGeom>
          <a:solidFill>
            <a:srgbClr val="C05164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5232797" y="1457325"/>
            <a:ext cx="225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05A6F"/>
                </a:solidFill>
                <a:latin typeface="Outfit"/>
                <a:ea typeface="Outfit"/>
                <a:cs typeface="Outfit"/>
                <a:sym typeface="Outfit"/>
              </a:rPr>
              <a:t>Contro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5097065" y="2035969"/>
            <a:ext cx="342900" cy="342900"/>
          </a:xfrm>
          <a:prstGeom prst="ellipse">
            <a:avLst/>
          </a:prstGeom>
          <a:solidFill>
            <a:srgbClr val="EAECEF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8" descr="temp_icon_slide_0_el_28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97078" y="2135981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5582840" y="2035969"/>
            <a:ext cx="4700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E3DBF2"/>
                </a:solidFill>
                <a:latin typeface="Outfit"/>
                <a:ea typeface="Outfit"/>
                <a:cs typeface="Outfit"/>
                <a:sym typeface="Outfit"/>
              </a:rPr>
              <a:t>Manutenzione</a:t>
            </a:r>
            <a:endParaRPr sz="1100">
              <a:solidFill>
                <a:srgbClr val="E3DBF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5582840" y="2264569"/>
            <a:ext cx="3011091" cy="1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Spetta a te aggiornare e mantenere il server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5097065" y="2950369"/>
            <a:ext cx="342900" cy="342900"/>
          </a:xfrm>
          <a:prstGeom prst="ellipse">
            <a:avLst/>
          </a:prstGeom>
          <a:solidFill>
            <a:srgbClr val="EAECE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8" descr="temp_icon_slide_0_el_3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79219" y="3050381"/>
            <a:ext cx="17859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5582840" y="2950369"/>
            <a:ext cx="4815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E3DBF2"/>
                </a:solidFill>
                <a:latin typeface="Outfit"/>
                <a:ea typeface="Outfit"/>
                <a:cs typeface="Outfit"/>
                <a:sym typeface="Outfit"/>
              </a:rPr>
              <a:t>Connettività</a:t>
            </a:r>
            <a:endParaRPr sz="1100">
              <a:solidFill>
                <a:srgbClr val="E3DBF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5582840" y="3178969"/>
            <a:ext cx="3011091" cy="1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dirty="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La velocità di upload interferisce sull’esperienza dell’utente</a:t>
            </a:r>
            <a:endParaRPr sz="1100" dirty="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5097065" y="3864769"/>
            <a:ext cx="342900" cy="342900"/>
          </a:xfrm>
          <a:prstGeom prst="ellipse">
            <a:avLst/>
          </a:prstGeom>
          <a:solidFill>
            <a:srgbClr val="EAECE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8" descr="temp_icon_slide_0_el_3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97078" y="3964781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5582840" y="3864769"/>
            <a:ext cx="46149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E3DBF2"/>
                </a:solidFill>
                <a:latin typeface="Outfit"/>
                <a:ea typeface="Outfit"/>
                <a:cs typeface="Outfit"/>
                <a:sym typeface="Outfit"/>
              </a:rPr>
              <a:t>Metadati limitati</a:t>
            </a:r>
            <a:endParaRPr sz="1100">
              <a:solidFill>
                <a:srgbClr val="E3DBF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582840" y="4093369"/>
            <a:ext cx="3056335" cy="1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dirty="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Database pubblici hanno meno dati di servizi specializzati</a:t>
            </a:r>
            <a:endParaRPr sz="1100" dirty="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8593931" y="4786313"/>
            <a:ext cx="2428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04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538" y="7143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386508" y="443300"/>
            <a:ext cx="6786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Come funziona Patflix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414350" y="931164"/>
            <a:ext cx="6786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Esperienza </a:t>
            </a:r>
            <a:r>
              <a:rPr lang="it" sz="1400" u="none" strike="noStrike" cap="none">
                <a:solidFill>
                  <a:srgbClr val="B09BDB"/>
                </a:solidFill>
                <a:latin typeface="Outfit"/>
                <a:ea typeface="Outfit"/>
                <a:cs typeface="Outfit"/>
                <a:sym typeface="Outfit"/>
              </a:rPr>
              <a:t>End-to-end</a:t>
            </a:r>
            <a:endParaRPr sz="1100">
              <a:solidFill>
                <a:srgbClr val="B09BDB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785813" y="2210990"/>
            <a:ext cx="7572375" cy="1428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9" descr="temp_slide_0_el_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128588" y="2611040"/>
            <a:ext cx="1457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File locali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2" name="Google Shape;232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2177" y="2165557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 descr="temp_slide_0_el_1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8480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1361330" y="2611040"/>
            <a:ext cx="1114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Scansione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5" name="Google Shape;235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3471" y="2165608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 descr="temp_slide_0_el_1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9774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2551211" y="2611040"/>
            <a:ext cx="85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fetch </a:t>
            </a:r>
            <a:r>
              <a:rPr lang="it" sz="8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Metadat</a:t>
            </a: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i</a:t>
            </a:r>
            <a:r>
              <a:rPr lang="it" sz="8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 (IMDb)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8" name="Google Shape;238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4764" y="2165557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 descr="temp_slide_0_el_1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67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3612505" y="2611040"/>
            <a:ext cx="85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Salva in SQL Server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1" name="Google Shape;241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6058" y="2165557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 descr="temp_slide_0_el_2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02361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4673798" y="2611040"/>
            <a:ext cx="857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.NET API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4" name="Google Shape;244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7351" y="2165557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 descr="temp_slide_0_el_27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63654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5513636" y="2611040"/>
            <a:ext cx="1300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Client naviga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7" name="Google Shape;247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8644" y="2165557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 descr="temp_slide_0_el_3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24947" y="1710928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6596360" y="2611040"/>
            <a:ext cx="1257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Utente preme play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0" name="Google Shape;250;p29" descr="temp_icon_slide_0_el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9938" y="2165557"/>
            <a:ext cx="71438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 descr="temp_slide_0_el_35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86241" y="1710940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/>
        </p:nvSpPr>
        <p:spPr>
          <a:xfrm>
            <a:off x="7857678" y="2611040"/>
            <a:ext cx="857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Stream </a:t>
            </a:r>
            <a:r>
              <a:rPr lang="it" sz="800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dal </a:t>
            </a:r>
            <a:r>
              <a:rPr lang="it" sz="800" i="0" u="none" strike="noStrike" cap="none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server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3" name="Google Shape;253;p29" descr="temp_slide_0_el_38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4338" y="3132534"/>
            <a:ext cx="1885950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57150" y="3275409"/>
            <a:ext cx="2600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Indexing iniziale</a:t>
            </a:r>
            <a:endParaRPr sz="13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55" name="Google Shape;255;p29" descr="temp_slide_0_el_38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86025" y="3132534"/>
            <a:ext cx="1885950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/>
        </p:nvSpPr>
        <p:spPr>
          <a:xfrm>
            <a:off x="2300288" y="3275409"/>
            <a:ext cx="2257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Raccoglimento metadati</a:t>
            </a:r>
            <a:endParaRPr sz="13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57" name="Google Shape;257;p29" descr="temp_slide_0_el_38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93556" y="3132534"/>
            <a:ext cx="1885950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 txBox="1"/>
          <p:nvPr/>
        </p:nvSpPr>
        <p:spPr>
          <a:xfrm>
            <a:off x="4714875" y="3275409"/>
            <a:ext cx="3643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Inizio sessione playback</a:t>
            </a:r>
            <a:endParaRPr sz="1300" i="1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8593931" y="4786313"/>
            <a:ext cx="2428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05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 descr="temp_slide_0_el_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3" y="692120"/>
            <a:ext cx="60579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 descr="temp_slide_0_el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538" y="7143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0"/>
          <p:cNvSpPr txBox="1"/>
          <p:nvPr/>
        </p:nvSpPr>
        <p:spPr>
          <a:xfrm>
            <a:off x="428625" y="428625"/>
            <a:ext cx="40719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Architettura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pic>
        <p:nvPicPr>
          <p:cNvPr id="267" name="Google Shape;267;p30" descr="temp_slide_0_el_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963" y="749270"/>
            <a:ext cx="185737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/>
          <p:nvPr/>
        </p:nvSpPr>
        <p:spPr>
          <a:xfrm>
            <a:off x="1643063" y="1085026"/>
            <a:ext cx="257100" cy="2571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0" descr="temp_icon_slide_0_el_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0213" y="1149320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0"/>
          <p:cNvSpPr txBox="1"/>
          <p:nvPr/>
        </p:nvSpPr>
        <p:spPr>
          <a:xfrm>
            <a:off x="1085850" y="1427926"/>
            <a:ext cx="1371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Android App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635794" y="1613664"/>
            <a:ext cx="22716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Kotlin / Jetpack Compose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72" name="Google Shape;272;p30" descr="temp_slide_0_el_1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6188" y="749270"/>
            <a:ext cx="185737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/>
          <p:nvPr/>
        </p:nvSpPr>
        <p:spPr>
          <a:xfrm>
            <a:off x="4586288" y="1085026"/>
            <a:ext cx="257100" cy="2571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0" descr="temp_icon_slide_0_el_18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3438" y="1149320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/>
        </p:nvSpPr>
        <p:spPr>
          <a:xfrm>
            <a:off x="4007644" y="1427926"/>
            <a:ext cx="1414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Desktop Web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3986213" y="1613664"/>
            <a:ext cx="1457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HTML / CSS / JS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77" name="Google Shape;277;p30" descr="temp_slide_0_el_21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825" y="2176288"/>
            <a:ext cx="2428875" cy="141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/>
          <p:nvPr/>
        </p:nvSpPr>
        <p:spPr>
          <a:xfrm>
            <a:off x="3171675" y="2512044"/>
            <a:ext cx="257100" cy="257100"/>
          </a:xfrm>
          <a:prstGeom prst="ellipse">
            <a:avLst/>
          </a:prstGeom>
          <a:solidFill>
            <a:srgbClr val="16151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0" descr="temp_icon_slide_0_el_23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18109" y="2576338"/>
            <a:ext cx="164306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2485875" y="2854944"/>
            <a:ext cx="1628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API </a:t>
            </a:r>
            <a:r>
              <a:rPr lang="it" sz="10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.NET Core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1957238" y="3112119"/>
            <a:ext cx="2686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Logica e collegamenti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82" name="Google Shape;282;p30" descr="temp_slide_0_el_26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0063" y="3800481"/>
            <a:ext cx="171450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/>
          <p:nvPr/>
        </p:nvSpPr>
        <p:spPr>
          <a:xfrm>
            <a:off x="1228725" y="4136238"/>
            <a:ext cx="257100" cy="2571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0" descr="temp_icon_slide_0_el_2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85875" y="4200531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0"/>
          <p:cNvSpPr txBox="1"/>
          <p:nvPr/>
        </p:nvSpPr>
        <p:spPr>
          <a:xfrm>
            <a:off x="764381" y="4479138"/>
            <a:ext cx="1185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File System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428625" y="4664875"/>
            <a:ext cx="1857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File locali 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87" name="Google Shape;287;p30" descr="temp_slide_0_el_31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28825" y="3800481"/>
            <a:ext cx="171450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/>
          <p:nvPr/>
        </p:nvSpPr>
        <p:spPr>
          <a:xfrm>
            <a:off x="3150425" y="4136238"/>
            <a:ext cx="257100" cy="2571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0" descr="temp_icon_slide_0_el_33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21863" y="4200531"/>
            <a:ext cx="114300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0"/>
          <p:cNvSpPr txBox="1"/>
          <p:nvPr/>
        </p:nvSpPr>
        <p:spPr>
          <a:xfrm>
            <a:off x="2678938" y="4479138"/>
            <a:ext cx="1200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SQL Server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2278888" y="4664875"/>
            <a:ext cx="20001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Metadat</a:t>
            </a: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i</a:t>
            </a: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 </a:t>
            </a: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e </a:t>
            </a: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U</a:t>
            </a: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tenti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292" name="Google Shape;292;p30" descr="temp_slide_0_el_36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271963" y="3800481"/>
            <a:ext cx="171450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/>
          <p:nvPr/>
        </p:nvSpPr>
        <p:spPr>
          <a:xfrm>
            <a:off x="5000625" y="4136238"/>
            <a:ext cx="257100" cy="2571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30" descr="temp_icon_slide_0_el_38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72063" y="4200531"/>
            <a:ext cx="114300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 txBox="1"/>
          <p:nvPr/>
        </p:nvSpPr>
        <p:spPr>
          <a:xfrm>
            <a:off x="4450556" y="4479138"/>
            <a:ext cx="1357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IMDb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4286250" y="4664875"/>
            <a:ext cx="1686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Metadat</a:t>
            </a: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i</a:t>
            </a:r>
            <a:r>
              <a:rPr lang="it" sz="800" i="0" u="none" strike="noStrike" cap="none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 estern</a:t>
            </a:r>
            <a:r>
              <a:rPr lang="it" sz="800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i</a:t>
            </a:r>
            <a:endParaRPr sz="1100"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6272216" y="1721106"/>
            <a:ext cx="172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Punti chiave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6173441" y="2178844"/>
            <a:ext cx="228600" cy="2286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0" descr="temp_icon_slide_0_el_45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23447" y="2243138"/>
            <a:ext cx="128588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/>
        </p:nvSpPr>
        <p:spPr>
          <a:xfrm>
            <a:off x="6487766" y="2164556"/>
            <a:ext cx="3757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Endpoint API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6487766" y="2378869"/>
            <a:ext cx="1878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Endpoint seguendo gli standard  per gli API REST con parametri chiari.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6173441" y="3064669"/>
            <a:ext cx="228600" cy="228600"/>
          </a:xfrm>
          <a:prstGeom prst="ellipse">
            <a:avLst/>
          </a:prstGeom>
          <a:solidFill>
            <a:srgbClr val="F0F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0" descr="temp_icon_slide_0_el_49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237735" y="3128963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 txBox="1"/>
          <p:nvPr/>
        </p:nvSpPr>
        <p:spPr>
          <a:xfrm>
            <a:off x="6487766" y="3050381"/>
            <a:ext cx="3757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Sicurezza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6487766" y="3264694"/>
            <a:ext cx="1878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Autenticazione robusta e affidabile fornita dall’ Identity API di  Microsoft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8593931" y="4786313"/>
            <a:ext cx="2428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06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1" descr="temp_slide_0_el_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538" y="-184312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 txBox="1"/>
          <p:nvPr/>
        </p:nvSpPr>
        <p:spPr>
          <a:xfrm>
            <a:off x="428625" y="374975"/>
            <a:ext cx="46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B09BDB"/>
                </a:solidFill>
                <a:latin typeface="Gugi"/>
                <a:ea typeface="Gugi"/>
                <a:cs typeface="Gugi"/>
                <a:sym typeface="Gugi"/>
              </a:rPr>
              <a:t>Cosa salviamo in</a:t>
            </a:r>
            <a:endParaRPr sz="2400">
              <a:solidFill>
                <a:srgbClr val="B09BDB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428625" y="766631"/>
            <a:ext cx="342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Microsoft SQL Server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428625" y="1725913"/>
            <a:ext cx="285900" cy="285900"/>
          </a:xfrm>
          <a:prstGeom prst="ellipse">
            <a:avLst/>
          </a:prstGeom>
          <a:solidFill>
            <a:srgbClr val="E3DBF2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1" descr="temp_icon_slide_0_el_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" y="1811638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1"/>
          <p:cNvSpPr txBox="1"/>
          <p:nvPr/>
        </p:nvSpPr>
        <p:spPr>
          <a:xfrm>
            <a:off x="828675" y="1697338"/>
            <a:ext cx="2757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Film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828675" y="1925938"/>
            <a:ext cx="2757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Titolo, anno di uscita, etc.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428625" y="2297413"/>
            <a:ext cx="285900" cy="285900"/>
          </a:xfrm>
          <a:prstGeom prst="ellipse">
            <a:avLst/>
          </a:prstGeom>
          <a:solidFill>
            <a:srgbClr val="E3DB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1" descr="temp_icon_slide_0_el_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63" y="2383138"/>
            <a:ext cx="142875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 txBox="1"/>
          <p:nvPr/>
        </p:nvSpPr>
        <p:spPr>
          <a:xfrm>
            <a:off x="828675" y="2268838"/>
            <a:ext cx="2714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Persone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828675" y="2497438"/>
            <a:ext cx="2714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C</a:t>
            </a:r>
            <a:r>
              <a:rPr lang="it" sz="900" i="0" u="none" strike="noStrike" cap="none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ast /</a:t>
            </a: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 C</a:t>
            </a:r>
            <a:r>
              <a:rPr lang="it" sz="900" i="0" u="none" strike="noStrike" cap="none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rew</a:t>
            </a:r>
            <a:endParaRPr sz="900">
              <a:solidFill>
                <a:srgbClr val="505A6F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428625" y="2868913"/>
            <a:ext cx="285900" cy="285900"/>
          </a:xfrm>
          <a:prstGeom prst="ellipse">
            <a:avLst/>
          </a:prstGeom>
          <a:solidFill>
            <a:srgbClr val="E3DB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4572075" y="-5000"/>
            <a:ext cx="4572000" cy="5143500"/>
          </a:xfrm>
          <a:prstGeom prst="rect">
            <a:avLst/>
          </a:prstGeom>
          <a:solidFill>
            <a:srgbClr val="E3DB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1" descr="temp_slide_0_el_2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7688" y="-317662"/>
            <a:ext cx="4786313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1" descr="temp_icon_slide_0_el_1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350" y="2954638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1"/>
          <p:cNvSpPr txBox="1"/>
          <p:nvPr/>
        </p:nvSpPr>
        <p:spPr>
          <a:xfrm>
            <a:off x="828675" y="2840338"/>
            <a:ext cx="2829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Generi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828675" y="3068938"/>
            <a:ext cx="2829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Categorie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428625" y="3440413"/>
            <a:ext cx="285900" cy="285900"/>
          </a:xfrm>
          <a:prstGeom prst="ellipse">
            <a:avLst/>
          </a:prstGeom>
          <a:solidFill>
            <a:srgbClr val="E3DB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31" descr="temp_icon_slide_0_el_1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350" y="3526138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 txBox="1"/>
          <p:nvPr/>
        </p:nvSpPr>
        <p:spPr>
          <a:xfrm>
            <a:off x="828675" y="3411838"/>
            <a:ext cx="3100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Profili utente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828675" y="3640438"/>
            <a:ext cx="310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Homepage personalizzata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32" name="Google Shape;332;p31"/>
          <p:cNvSpPr/>
          <p:nvPr/>
        </p:nvSpPr>
        <p:spPr>
          <a:xfrm>
            <a:off x="428625" y="4011913"/>
            <a:ext cx="285900" cy="285900"/>
          </a:xfrm>
          <a:prstGeom prst="ellipse">
            <a:avLst/>
          </a:prstGeom>
          <a:solidFill>
            <a:srgbClr val="E3DB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31" descr="temp_icon_slide_0_el_2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350" y="4097638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1"/>
          <p:cNvSpPr txBox="1"/>
          <p:nvPr/>
        </p:nvSpPr>
        <p:spPr>
          <a:xfrm>
            <a:off x="828675" y="3983338"/>
            <a:ext cx="32433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Playback progress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828675" y="4211938"/>
            <a:ext cx="3243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Continue watching functionality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36" name="Google Shape;336;p31" descr="temp_slide_0_el_29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7750" y="476425"/>
            <a:ext cx="1714500" cy="12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/>
        </p:nvSpPr>
        <p:spPr>
          <a:xfrm>
            <a:off x="5314950" y="1040781"/>
            <a:ext cx="800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Persone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5243513" y="1262238"/>
            <a:ext cx="942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i="0" u="none" strike="noStrike" cap="none">
                <a:solidFill>
                  <a:srgbClr val="899ABA"/>
                </a:solidFill>
                <a:latin typeface="Outfit Light"/>
                <a:ea typeface="Outfit Light"/>
                <a:cs typeface="Outfit Light"/>
                <a:sym typeface="Outfit Light"/>
              </a:rPr>
              <a:t>Cast </a:t>
            </a:r>
            <a:r>
              <a:rPr lang="it" sz="700">
                <a:solidFill>
                  <a:srgbClr val="899ABA"/>
                </a:solidFill>
                <a:latin typeface="Outfit Light"/>
                <a:ea typeface="Outfit Light"/>
                <a:cs typeface="Outfit Light"/>
                <a:sym typeface="Outfit Light"/>
              </a:rPr>
              <a:t>e</a:t>
            </a:r>
            <a:r>
              <a:rPr lang="it" sz="700" i="0" u="none" strike="noStrike" cap="none">
                <a:solidFill>
                  <a:srgbClr val="899ABA"/>
                </a:solidFill>
                <a:latin typeface="Outfit Light"/>
                <a:ea typeface="Outfit Light"/>
                <a:cs typeface="Outfit Light"/>
                <a:sym typeface="Outfit Light"/>
              </a:rPr>
              <a:t> Crew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39" name="Google Shape;339;p31" descr="temp_slide_0_el_33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43750" y="476425"/>
            <a:ext cx="1714500" cy="12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/>
          <p:cNvSpPr txBox="1"/>
          <p:nvPr/>
        </p:nvSpPr>
        <p:spPr>
          <a:xfrm>
            <a:off x="7579519" y="1040781"/>
            <a:ext cx="84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Generi</a:t>
            </a:r>
            <a:endParaRPr sz="1000">
              <a:solidFill>
                <a:srgbClr val="16151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41" name="Google Shape;341;p31" descr="temp_slide_0_el_37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9313" y="1530188"/>
            <a:ext cx="1857375" cy="123865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/>
          <p:nvPr/>
        </p:nvSpPr>
        <p:spPr>
          <a:xfrm>
            <a:off x="6457950" y="2101688"/>
            <a:ext cx="800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Film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5872163" y="2323144"/>
            <a:ext cx="1971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899ABA"/>
                </a:solidFill>
                <a:latin typeface="Outfit Light"/>
                <a:ea typeface="Outfit Light"/>
                <a:cs typeface="Outfit Light"/>
                <a:sym typeface="Outfit Light"/>
              </a:rPr>
              <a:t>Titolo, anno, descrizione, IMDb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44" name="Google Shape;344;p31" descr="temp_slide_0_el_41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00750" y="2530313"/>
            <a:ext cx="1714500" cy="12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 txBox="1"/>
          <p:nvPr/>
        </p:nvSpPr>
        <p:spPr>
          <a:xfrm>
            <a:off x="6315075" y="3094669"/>
            <a:ext cx="1086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Playback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6222206" y="3316125"/>
            <a:ext cx="127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899ABA"/>
                </a:solidFill>
                <a:latin typeface="Outfit Light"/>
                <a:ea typeface="Outfit Light"/>
                <a:cs typeface="Outfit Light"/>
                <a:sym typeface="Outfit Light"/>
              </a:rPr>
              <a:t>Streaming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47" name="Google Shape;347;p31" descr="temp_slide_0_el_45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00750" y="3530438"/>
            <a:ext cx="1714500" cy="12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1"/>
          <p:cNvSpPr txBox="1"/>
          <p:nvPr/>
        </p:nvSpPr>
        <p:spPr>
          <a:xfrm>
            <a:off x="6472238" y="4094794"/>
            <a:ext cx="771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Utenti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49" name="Google Shape;349;p31"/>
          <p:cNvSpPr txBox="1"/>
          <p:nvPr/>
        </p:nvSpPr>
        <p:spPr>
          <a:xfrm>
            <a:off x="6572250" y="4309100"/>
            <a:ext cx="571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899ABA"/>
                </a:solidFill>
                <a:latin typeface="Outfit Light"/>
                <a:ea typeface="Outfit Light"/>
                <a:cs typeface="Outfit Light"/>
                <a:sym typeface="Outfit Light"/>
              </a:rPr>
              <a:t>Profili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8593931" y="4786313"/>
            <a:ext cx="2428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08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2" title="Screenshot 2026-02-20 at 14-16-16 Patflix - Movi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079" y="832467"/>
            <a:ext cx="4106671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 descr="temp_slide_0_el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6638" y="3525438"/>
            <a:ext cx="13430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2"/>
          <p:cNvSpPr txBox="1"/>
          <p:nvPr/>
        </p:nvSpPr>
        <p:spPr>
          <a:xfrm>
            <a:off x="428625" y="434475"/>
            <a:ext cx="641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Integrazione metadati con IMDb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428601" y="1311775"/>
            <a:ext cx="28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E0816"/>
                </a:solidFill>
                <a:latin typeface="Outfit"/>
                <a:ea typeface="Outfit"/>
                <a:cs typeface="Outfit"/>
                <a:sym typeface="Outfit"/>
              </a:rPr>
              <a:t>Cosa aggiungono i metadati</a:t>
            </a:r>
            <a:endParaRPr sz="1100">
              <a:solidFill>
                <a:srgbClr val="0E0816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59" name="Google Shape;359;p32" descr="temp_icon_slide_0_el_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" y="1731556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2"/>
          <p:cNvSpPr txBox="1"/>
          <p:nvPr/>
        </p:nvSpPr>
        <p:spPr>
          <a:xfrm>
            <a:off x="628650" y="1688694"/>
            <a:ext cx="320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Poster del film</a:t>
            </a:r>
            <a:endParaRPr sz="1100">
              <a:solidFill>
                <a:srgbClr val="0E081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61" name="Google Shape;361;p32" descr="temp_icon_slide_0_el_9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25" y="2078028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 txBox="1"/>
          <p:nvPr/>
        </p:nvSpPr>
        <p:spPr>
          <a:xfrm>
            <a:off x="628650" y="2035175"/>
            <a:ext cx="320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E0816"/>
                </a:solidFill>
                <a:latin typeface="Outfit Light"/>
                <a:ea typeface="Outfit Light"/>
                <a:cs typeface="Outfit Light"/>
                <a:sym typeface="Outfit Light"/>
              </a:rPr>
              <a:t>Genere, cast, descrizione, anno di uscita, etc.</a:t>
            </a:r>
            <a:endParaRPr sz="1100">
              <a:solidFill>
                <a:srgbClr val="0E0816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63" name="Google Shape;363;p32" descr="temp_slide_0_el_18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313" y="2963648"/>
            <a:ext cx="8715374" cy="175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 descr="temp_slide_0_el_2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600" y="3199389"/>
            <a:ext cx="1507701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2"/>
          <p:cNvSpPr txBox="1"/>
          <p:nvPr/>
        </p:nvSpPr>
        <p:spPr>
          <a:xfrm>
            <a:off x="657200" y="3917788"/>
            <a:ext cx="1114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Scansione File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66" name="Google Shape;366;p32" descr="temp_icon_slide_0_el_2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30588" y="3756596"/>
            <a:ext cx="114300" cy="1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 descr="temp_slide_0_el_24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39175" y="3199401"/>
            <a:ext cx="157162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/>
        </p:nvSpPr>
        <p:spPr>
          <a:xfrm>
            <a:off x="2867738" y="3917802"/>
            <a:ext cx="1114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Ricerca su </a:t>
            </a:r>
            <a:r>
              <a:rPr lang="it" sz="900" i="0" u="none" strike="noStrike" cap="none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IMDb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69" name="Google Shape;369;p32" descr="temp_icon_slide_0_el_2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05088" y="3756596"/>
            <a:ext cx="114300" cy="1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 descr="temp_slide_0_el_32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3675" y="3199411"/>
            <a:ext cx="157162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2"/>
          <p:cNvSpPr txBox="1"/>
          <p:nvPr/>
        </p:nvSpPr>
        <p:spPr>
          <a:xfrm>
            <a:off x="5356588" y="3917788"/>
            <a:ext cx="6858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Salva nel</a:t>
            </a:r>
            <a:endParaRPr sz="900">
              <a:solidFill>
                <a:srgbClr val="16151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database</a:t>
            </a:r>
            <a:endParaRPr sz="900">
              <a:solidFill>
                <a:srgbClr val="16151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72" name="Google Shape;372;p32" descr="temp_icon_slide_0_el_2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79588" y="3756596"/>
            <a:ext cx="114300" cy="1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2" descr="temp_slide_0_el_36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88175" y="3199389"/>
            <a:ext cx="1527124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2"/>
          <p:cNvSpPr txBox="1"/>
          <p:nvPr/>
        </p:nvSpPr>
        <p:spPr>
          <a:xfrm>
            <a:off x="7394475" y="3917802"/>
            <a:ext cx="1114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16151A"/>
                </a:solidFill>
                <a:latin typeface="Outfit"/>
                <a:ea typeface="Outfit"/>
                <a:cs typeface="Outfit"/>
                <a:sym typeface="Outfit"/>
              </a:rPr>
              <a:t>Mostra all’utente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75" name="Google Shape;375;p32"/>
          <p:cNvSpPr txBox="1"/>
          <p:nvPr/>
        </p:nvSpPr>
        <p:spPr>
          <a:xfrm>
            <a:off x="8593931" y="4868465"/>
            <a:ext cx="2428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09</a:t>
            </a:r>
            <a:endParaRPr sz="1100"/>
          </a:p>
        </p:txBody>
      </p:sp>
      <p:sp>
        <p:nvSpPr>
          <p:cNvPr id="376" name="Google Shape;376;p32"/>
          <p:cNvSpPr txBox="1"/>
          <p:nvPr/>
        </p:nvSpPr>
        <p:spPr>
          <a:xfrm>
            <a:off x="428625" y="804182"/>
            <a:ext cx="641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B09BDB"/>
                </a:solidFill>
                <a:latin typeface="Outfit Light"/>
                <a:ea typeface="Outfit Light"/>
                <a:cs typeface="Outfit Light"/>
                <a:sym typeface="Outfit Light"/>
              </a:rPr>
              <a:t>Tramite https://imdb.iamidiotareyoutoo.com</a:t>
            </a:r>
            <a:endParaRPr>
              <a:solidFill>
                <a:srgbClr val="B09BDB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3" title="New Projec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4177">
            <a:off x="4725170" y="-469002"/>
            <a:ext cx="3619949" cy="452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 title="New Project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750" y="523500"/>
            <a:ext cx="4114800" cy="259590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3"/>
          <p:cNvSpPr txBox="1"/>
          <p:nvPr/>
        </p:nvSpPr>
        <p:spPr>
          <a:xfrm>
            <a:off x="428625" y="427450"/>
            <a:ext cx="226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B09BDB"/>
                </a:solidFill>
                <a:latin typeface="Gugi"/>
                <a:ea typeface="Gugi"/>
                <a:cs typeface="Gugi"/>
                <a:sym typeface="Gugi"/>
              </a:rPr>
              <a:t>Installa e avvia</a:t>
            </a:r>
            <a:endParaRPr sz="2400">
              <a:solidFill>
                <a:srgbClr val="B09BDB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428625" y="863225"/>
            <a:ext cx="380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PATFLIX con </a:t>
            </a:r>
            <a:r>
              <a:rPr lang="it" sz="2400" b="1" i="1" u="none" strike="noStrike" cap="none">
                <a:solidFill>
                  <a:srgbClr val="C05164"/>
                </a:solidFill>
                <a:latin typeface="Gugi"/>
                <a:ea typeface="Gugi"/>
                <a:cs typeface="Gugi"/>
                <a:sym typeface="Gugi"/>
              </a:rPr>
              <a:t>Docker</a:t>
            </a:r>
            <a:endParaRPr sz="2400">
              <a:solidFill>
                <a:srgbClr val="C05164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664371" y="1523691"/>
            <a:ext cx="2593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505A6F"/>
                </a:solidFill>
                <a:latin typeface="Outfit"/>
                <a:ea typeface="Outfit"/>
                <a:cs typeface="Outfit"/>
                <a:sym typeface="Outfit"/>
              </a:rPr>
              <a:t>Componenti Dockerizzati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86" name="Google Shape;386;p33" descr="temp_icon_slide_0_el_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" y="1552254"/>
            <a:ext cx="17859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3"/>
          <p:cNvSpPr/>
          <p:nvPr/>
        </p:nvSpPr>
        <p:spPr>
          <a:xfrm>
            <a:off x="4386200" y="3119400"/>
            <a:ext cx="4757700" cy="173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585788" y="1838004"/>
            <a:ext cx="2671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0" u="none" strike="noStrike" cap="none">
                <a:solidFill>
                  <a:srgbClr val="4A4A4A"/>
                </a:solidFill>
                <a:latin typeface="Outfit Light"/>
                <a:ea typeface="Outfit Light"/>
                <a:cs typeface="Outfit Light"/>
                <a:sym typeface="Outfit Light"/>
              </a:rPr>
              <a:t>patflix</a:t>
            </a:r>
            <a:r>
              <a:rPr lang="it" sz="1000">
                <a:solidFill>
                  <a:srgbClr val="4A4A4A"/>
                </a:solidFill>
                <a:latin typeface="Outfit Light"/>
                <a:ea typeface="Outfit Light"/>
                <a:cs typeface="Outfit Light"/>
                <a:sym typeface="Outfit Light"/>
              </a:rPr>
              <a:t>_</a:t>
            </a:r>
            <a:r>
              <a:rPr lang="it" sz="1000" i="0" u="none" strike="noStrike" cap="none">
                <a:solidFill>
                  <a:srgbClr val="4A4A4A"/>
                </a:solidFill>
                <a:latin typeface="Outfit Light"/>
                <a:ea typeface="Outfit Light"/>
                <a:cs typeface="Outfit Light"/>
                <a:sym typeface="Outfit Light"/>
              </a:rPr>
              <a:t>api (.NET Core 10)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585788" y="2123754"/>
            <a:ext cx="3800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0" u="none" strike="noStrike" cap="none">
                <a:solidFill>
                  <a:srgbClr val="4A4A4A"/>
                </a:solidFill>
                <a:latin typeface="Outfit Light"/>
                <a:ea typeface="Outfit Light"/>
                <a:cs typeface="Outfit Light"/>
                <a:sym typeface="Outfit Light"/>
              </a:rPr>
              <a:t>sql_server (Microsoft SQL Server 2022)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90" name="Google Shape;390;p33" descr="temp_slide_0_el_17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7738" y="2482513"/>
            <a:ext cx="3857625" cy="255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 descr="temp_slide_0_el_18.png"/>
          <p:cNvPicPr preferRelativeResize="0"/>
          <p:nvPr/>
        </p:nvPicPr>
        <p:blipFill rotWithShape="1">
          <a:blip r:embed="rId7">
            <a:alphaModFix/>
          </a:blip>
          <a:srcRect l="13641" r="14025"/>
          <a:stretch/>
        </p:blipFill>
        <p:spPr>
          <a:xfrm>
            <a:off x="4934950" y="2383475"/>
            <a:ext cx="1136775" cy="6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/>
          <p:nvPr/>
        </p:nvSpPr>
        <p:spPr>
          <a:xfrm>
            <a:off x="4934938" y="2939713"/>
            <a:ext cx="1236000" cy="1285800"/>
          </a:xfrm>
          <a:prstGeom prst="roundRect">
            <a:avLst>
              <a:gd name="adj" fmla="val 13872"/>
            </a:avLst>
          </a:prstGeom>
          <a:solidFill>
            <a:srgbClr val="B09B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3" descr="temp_icon_slide_0_el_2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17140" y="3275469"/>
            <a:ext cx="271463" cy="21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3"/>
          <p:cNvSpPr txBox="1"/>
          <p:nvPr/>
        </p:nvSpPr>
        <p:spPr>
          <a:xfrm>
            <a:off x="4909934" y="3575506"/>
            <a:ext cx="1285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0" u="none" strike="noStrike" cap="non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patflix</a:t>
            </a:r>
            <a:r>
              <a:rPr lang="it" sz="10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_</a:t>
            </a:r>
            <a:r>
              <a:rPr lang="it" sz="1000" i="0" u="none" strike="noStrike" cap="non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api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4909934" y="3775531"/>
            <a:ext cx="1285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i="0" u="none" strike="noStrike" cap="none">
                <a:solidFill>
                  <a:srgbClr val="FFFFFF"/>
                </a:solidFill>
                <a:latin typeface="Outfit Light"/>
                <a:ea typeface="Outfit Light"/>
                <a:cs typeface="Outfit Light"/>
                <a:sym typeface="Outfit Light"/>
              </a:rPr>
              <a:t>.NET Core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396" name="Google Shape;396;p33" descr="temp_icon_slide_0_el_2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42256" y="3511213"/>
            <a:ext cx="12858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3"/>
          <p:cNvSpPr/>
          <p:nvPr/>
        </p:nvSpPr>
        <p:spPr>
          <a:xfrm>
            <a:off x="6642294" y="2939713"/>
            <a:ext cx="1236000" cy="1285800"/>
          </a:xfrm>
          <a:prstGeom prst="roundRect">
            <a:avLst>
              <a:gd name="adj" fmla="val 13872"/>
            </a:avLst>
          </a:prstGeom>
          <a:solidFill>
            <a:srgbClr val="453D5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3" descr="temp_icon_slide_0_el_25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7359" y="3275469"/>
            <a:ext cx="185737" cy="21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 txBox="1"/>
          <p:nvPr/>
        </p:nvSpPr>
        <p:spPr>
          <a:xfrm>
            <a:off x="6703015" y="3575506"/>
            <a:ext cx="1114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sql_server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>
            <a:off x="6703015" y="3775531"/>
            <a:ext cx="1114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i="0" u="none" strike="noStrike" cap="none">
                <a:solidFill>
                  <a:srgbClr val="FFFFFF"/>
                </a:solidFill>
                <a:latin typeface="Outfit Light"/>
                <a:ea typeface="Outfit Light"/>
                <a:cs typeface="Outfit Light"/>
                <a:sym typeface="Outfit Light"/>
              </a:rPr>
              <a:t>MSSQL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401" name="Google Shape;401;p33"/>
          <p:cNvSpPr/>
          <p:nvPr/>
        </p:nvSpPr>
        <p:spPr>
          <a:xfrm rot="5400000">
            <a:off x="3819149" y="2908700"/>
            <a:ext cx="15900" cy="1485900"/>
          </a:xfrm>
          <a:prstGeom prst="rect">
            <a:avLst/>
          </a:prstGeom>
          <a:solidFill>
            <a:srgbClr val="DEE0E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3"/>
          <p:cNvSpPr/>
          <p:nvPr/>
        </p:nvSpPr>
        <p:spPr>
          <a:xfrm>
            <a:off x="867975" y="3317708"/>
            <a:ext cx="2143200" cy="671100"/>
          </a:xfrm>
          <a:prstGeom prst="roundRect">
            <a:avLst>
              <a:gd name="adj" fmla="val 16667"/>
            </a:avLst>
          </a:prstGeom>
          <a:solidFill>
            <a:srgbClr val="E3DB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33" descr="temp_icon_slide_0_el_34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53813" y="3438817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 txBox="1"/>
          <p:nvPr/>
        </p:nvSpPr>
        <p:spPr>
          <a:xfrm>
            <a:off x="1568063" y="3638842"/>
            <a:ext cx="1485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0" u="none" strike="noStrike" cap="none">
                <a:solidFill>
                  <a:srgbClr val="505A6F"/>
                </a:solidFill>
                <a:latin typeface="Outfit"/>
                <a:ea typeface="Outfit"/>
                <a:cs typeface="Outfit"/>
                <a:sym typeface="Outfit"/>
              </a:rPr>
              <a:t>Media Volume</a:t>
            </a:r>
            <a:endParaRPr sz="11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05" name="Google Shape;405;p33"/>
          <p:cNvSpPr txBox="1"/>
          <p:nvPr/>
        </p:nvSpPr>
        <p:spPr>
          <a:xfrm>
            <a:off x="1703794" y="3810292"/>
            <a:ext cx="942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i="0" u="none" strike="noStrike" cap="none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/mnt/</a:t>
            </a:r>
            <a:r>
              <a:rPr lang="it" sz="700">
                <a:solidFill>
                  <a:srgbClr val="505A6F"/>
                </a:solidFill>
                <a:latin typeface="Outfit Light"/>
                <a:ea typeface="Outfit Light"/>
                <a:cs typeface="Outfit Light"/>
                <a:sym typeface="Outfit Light"/>
              </a:rPr>
              <a:t>Movies</a:t>
            </a:r>
            <a:endParaRPr sz="1100">
              <a:latin typeface="Outfit Light"/>
              <a:ea typeface="Outfit Light"/>
              <a:cs typeface="Outfit Light"/>
              <a:sym typeface="Outfit Light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8615363" y="4786313"/>
            <a:ext cx="24003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0" i="0" u="none" strike="noStrike" cap="none">
                <a:solidFill>
                  <a:srgbClr val="899A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519</Words>
  <Application>Microsoft Office PowerPoint</Application>
  <PresentationFormat>On-screen Show (16:9)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Outfit Light</vt:lpstr>
      <vt:lpstr>Gugi</vt:lpstr>
      <vt:lpstr>Outfit</vt:lpstr>
      <vt:lpstr>Arial</vt:lpstr>
      <vt:lpstr>DM Sans ExtraBold</vt:lpstr>
      <vt:lpstr>DM Sans</vt:lpstr>
      <vt:lpstr>Calibri</vt:lpstr>
      <vt:lpstr>Quattrocento Sans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Alessandro</cp:lastModifiedBy>
  <cp:revision>5</cp:revision>
  <dcterms:modified xsi:type="dcterms:W3CDTF">2026-02-20T14:09:02Z</dcterms:modified>
</cp:coreProperties>
</file>