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9" r:id="rId4"/>
    <p:sldId id="258" r:id="rId5"/>
    <p:sldId id="260" r:id="rId6"/>
    <p:sldId id="261" r:id="rId7"/>
    <p:sldId id="263" r:id="rId8"/>
    <p:sldId id="262" r:id="rId9"/>
    <p:sldId id="264" r:id="rId10"/>
  </p:sldIdLst>
  <p:sldSz cx="14630400" cy="8229600"/>
  <p:notesSz cx="8229600" cy="14630400"/>
  <p:embeddedFontLst>
    <p:embeddedFont>
      <p:font typeface="Abadi" panose="020B0604020104020204" pitchFamily="34" charset="0"/>
      <p:regular r:id="rId12"/>
      <p:bold r:id="rId13"/>
      <p:italic r:id="rId14"/>
      <p:boldItalic r:id="rId15"/>
    </p:embeddedFont>
    <p:embeddedFont>
      <p:font typeface="Alice" panose="020B0604020202020204" charset="0"/>
      <p:regular r:id="rId16"/>
    </p:embeddedFont>
    <p:embeddedFont>
      <p:font typeface="Lora" pitchFamily="2" charset="0"/>
      <p:regular r:id="rId17"/>
      <p:bold r:id="rId18"/>
      <p: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93" d="100"/>
          <a:sy n="93" d="100"/>
        </p:scale>
        <p:origin x="52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8761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1F2D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CFBF8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1F2D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CFBF8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1F2D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CFBF8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1F2D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CFBF8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1F2D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CFBF8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1F2D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CFBF8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1F2D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CFBF8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1F2D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CFBF8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1F2D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CFBF8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svg"/><Relationship Id="rId9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g"/><Relationship Id="rId4" Type="http://schemas.openxmlformats.org/officeDocument/2006/relationships/image" Target="../media/image1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4630034" cy="82224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6" y="0"/>
            <a:ext cx="14630034" cy="822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0"/>
          <p:cNvSpPr/>
          <p:nvPr/>
        </p:nvSpPr>
        <p:spPr>
          <a:xfrm>
            <a:off x="7908794" y="5121398"/>
            <a:ext cx="5767195" cy="15565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SafeMind</a:t>
            </a:r>
            <a:r>
              <a:rPr lang="en-US" sz="44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VPN: La Nuova Era della Cybersecurity</a:t>
            </a:r>
          </a:p>
        </p:txBody>
      </p:sp>
      <p:sp>
        <p:nvSpPr>
          <p:cNvPr id="4" name="Text 1"/>
          <p:cNvSpPr/>
          <p:nvPr/>
        </p:nvSpPr>
        <p:spPr>
          <a:xfrm>
            <a:off x="7909159" y="4114798"/>
            <a:ext cx="5766829" cy="10065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2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Il </a:t>
            </a:r>
            <a:r>
              <a:rPr lang="en-US" sz="2200" kern="12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prossimo</a:t>
            </a:r>
            <a:r>
              <a:rPr lang="en-US" sz="22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hub </a:t>
            </a:r>
            <a:r>
              <a:rPr lang="en-US" sz="2200" kern="12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globale</a:t>
            </a:r>
            <a:r>
              <a:rPr lang="en-US" sz="22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della </a:t>
            </a:r>
            <a:r>
              <a:rPr lang="en-US" sz="2200" kern="12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sicurezza</a:t>
            </a:r>
            <a:r>
              <a:rPr lang="en-US" sz="22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informatica </a:t>
            </a:r>
            <a:r>
              <a:rPr lang="en-US" sz="2200" kern="12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intelligente</a:t>
            </a:r>
            <a:endParaRPr lang="en-US" sz="2200" kern="12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0" name="Picture 9" descr="A green shield with a head and text&#10;&#10;AI-generated content may be incorrect.">
            <a:extLst>
              <a:ext uri="{FF2B5EF4-FFF2-40B4-BE49-F238E27FC236}">
                <a16:creationId xmlns:a16="http://schemas.microsoft.com/office/drawing/2014/main" id="{95960962-5903-1BEC-9B01-AE068C22B9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564" y="2178383"/>
            <a:ext cx="4970112" cy="4970112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5103" y="-7173"/>
            <a:ext cx="7486409" cy="8236774"/>
            <a:chOff x="305" y="-5977"/>
            <a:chExt cx="6238675" cy="6863979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2906078" y="364450"/>
            <a:ext cx="822246" cy="204549"/>
          </a:xfrm>
          <a:prstGeom prst="roundRect">
            <a:avLst>
              <a:gd name="adj" fmla="val 7498"/>
            </a:avLst>
          </a:prstGeom>
          <a:solidFill>
            <a:srgbClr val="D7F4E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2982754" y="402788"/>
            <a:ext cx="668893" cy="1278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000"/>
              </a:lnSpc>
              <a:buNone/>
            </a:pPr>
            <a:r>
              <a:rPr lang="en-US" sz="80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IL PROBLEMA</a:t>
            </a:r>
            <a:endParaRPr lang="en-US" sz="800" dirty="0"/>
          </a:p>
        </p:txBody>
      </p:sp>
      <p:sp>
        <p:nvSpPr>
          <p:cNvPr id="4" name="Text 2"/>
          <p:cNvSpPr/>
          <p:nvPr/>
        </p:nvSpPr>
        <p:spPr>
          <a:xfrm>
            <a:off x="2906078" y="597694"/>
            <a:ext cx="5619512" cy="3992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2500" dirty="0">
                <a:solidFill>
                  <a:srgbClr val="233E32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Il Mondo della Cybersecurity è Reattivo</a:t>
            </a:r>
            <a:endParaRPr lang="en-US" sz="250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2131" y="1141691"/>
            <a:ext cx="6226140" cy="3374846"/>
          </a:xfrm>
          <a:prstGeom prst="rect">
            <a:avLst/>
          </a:prstGeom>
        </p:spPr>
      </p:pic>
      <p:sp>
        <p:nvSpPr>
          <p:cNvPr id="6" name="Shape 3"/>
          <p:cNvSpPr/>
          <p:nvPr/>
        </p:nvSpPr>
        <p:spPr>
          <a:xfrm>
            <a:off x="4565649" y="4599464"/>
            <a:ext cx="210293" cy="201037"/>
          </a:xfrm>
          <a:prstGeom prst="roundRect">
            <a:avLst>
              <a:gd name="adj" fmla="val 14315"/>
            </a:avLst>
          </a:prstGeom>
          <a:solidFill>
            <a:srgbClr val="113C24"/>
          </a:solidFill>
          <a:ln/>
        </p:spPr>
        <p:txBody>
          <a:bodyPr/>
          <a:lstStyle/>
          <a:p>
            <a:endParaRPr lang="en-US" sz="3200"/>
          </a:p>
        </p:txBody>
      </p:sp>
      <p:sp>
        <p:nvSpPr>
          <p:cNvPr id="7" name="Text 4"/>
          <p:cNvSpPr/>
          <p:nvPr/>
        </p:nvSpPr>
        <p:spPr>
          <a:xfrm>
            <a:off x="4822874" y="4666845"/>
            <a:ext cx="1398753" cy="2010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1000"/>
              </a:lnSpc>
              <a:buNone/>
            </a:pPr>
            <a:r>
              <a:rPr lang="en-US" sz="140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Errore Umano</a:t>
            </a:r>
            <a:endParaRPr lang="en-US" sz="1400" dirty="0"/>
          </a:p>
        </p:txBody>
      </p:sp>
      <p:sp>
        <p:nvSpPr>
          <p:cNvPr id="8" name="Shape 5"/>
          <p:cNvSpPr/>
          <p:nvPr/>
        </p:nvSpPr>
        <p:spPr>
          <a:xfrm>
            <a:off x="6826646" y="4599464"/>
            <a:ext cx="210293" cy="201037"/>
          </a:xfrm>
          <a:prstGeom prst="roundRect">
            <a:avLst>
              <a:gd name="adj" fmla="val 14315"/>
            </a:avLst>
          </a:prstGeom>
          <a:solidFill>
            <a:srgbClr val="299257"/>
          </a:solidFill>
          <a:ln/>
        </p:spPr>
        <p:txBody>
          <a:bodyPr/>
          <a:lstStyle/>
          <a:p>
            <a:endParaRPr lang="en-US" sz="3200"/>
          </a:p>
        </p:txBody>
      </p:sp>
      <p:sp>
        <p:nvSpPr>
          <p:cNvPr id="9" name="Text 6"/>
          <p:cNvSpPr/>
          <p:nvPr/>
        </p:nvSpPr>
        <p:spPr>
          <a:xfrm>
            <a:off x="7065375" y="4674116"/>
            <a:ext cx="837644" cy="2010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1000"/>
              </a:lnSpc>
              <a:buNone/>
            </a:pPr>
            <a:r>
              <a:rPr lang="en-US" sz="140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Phishing</a:t>
            </a:r>
            <a:endParaRPr lang="en-US" sz="1400" dirty="0"/>
          </a:p>
        </p:txBody>
      </p:sp>
      <p:sp>
        <p:nvSpPr>
          <p:cNvPr id="10" name="Shape 7"/>
          <p:cNvSpPr/>
          <p:nvPr/>
        </p:nvSpPr>
        <p:spPr>
          <a:xfrm>
            <a:off x="8746767" y="4599464"/>
            <a:ext cx="210293" cy="201037"/>
          </a:xfrm>
          <a:prstGeom prst="roundRect">
            <a:avLst>
              <a:gd name="adj" fmla="val 14315"/>
            </a:avLst>
          </a:prstGeom>
          <a:solidFill>
            <a:srgbClr val="5AD08E"/>
          </a:solidFill>
          <a:ln/>
        </p:spPr>
        <p:txBody>
          <a:bodyPr/>
          <a:lstStyle/>
          <a:p>
            <a:endParaRPr lang="en-US" sz="3200"/>
          </a:p>
        </p:txBody>
      </p:sp>
      <p:sp>
        <p:nvSpPr>
          <p:cNvPr id="11" name="Text 8"/>
          <p:cNvSpPr/>
          <p:nvPr/>
        </p:nvSpPr>
        <p:spPr>
          <a:xfrm>
            <a:off x="9018031" y="4671040"/>
            <a:ext cx="1353089" cy="2010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1000"/>
              </a:lnSpc>
              <a:buNone/>
            </a:pPr>
            <a:r>
              <a:rPr lang="en-US" sz="140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Altre Minacce</a:t>
            </a:r>
            <a:endParaRPr lang="en-US" sz="1400" dirty="0"/>
          </a:p>
        </p:txBody>
      </p:sp>
      <p:sp>
        <p:nvSpPr>
          <p:cNvPr id="12" name="Text 9"/>
          <p:cNvSpPr/>
          <p:nvPr/>
        </p:nvSpPr>
        <p:spPr>
          <a:xfrm>
            <a:off x="2906077" y="5449968"/>
            <a:ext cx="4060269" cy="2369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2000" dirty="0">
                <a:solidFill>
                  <a:srgbClr val="233E32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Le VPN Tradizionali Sono Cieche</a:t>
            </a:r>
            <a:endParaRPr lang="en-US" sz="2000" dirty="0"/>
          </a:p>
        </p:txBody>
      </p:sp>
      <p:sp>
        <p:nvSpPr>
          <p:cNvPr id="13" name="Text 10"/>
          <p:cNvSpPr/>
          <p:nvPr/>
        </p:nvSpPr>
        <p:spPr>
          <a:xfrm>
            <a:off x="2906078" y="5794941"/>
            <a:ext cx="8818245" cy="3195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250"/>
              </a:lnSpc>
              <a:buNone/>
            </a:pPr>
            <a:r>
              <a:rPr lang="en-US" sz="140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Il 90% degli attacchi informatici avviene tramite errore umano o phishing che le VPN classiche non bloccano. Criptano il tunnel, ma se l'utente clicca su un link malevolo, la VPN non interviene.</a:t>
            </a:r>
            <a:endParaRPr lang="en-US" sz="1400" dirty="0"/>
          </a:p>
        </p:txBody>
      </p:sp>
      <p:sp>
        <p:nvSpPr>
          <p:cNvPr id="14" name="Text 11"/>
          <p:cNvSpPr/>
          <p:nvPr/>
        </p:nvSpPr>
        <p:spPr>
          <a:xfrm>
            <a:off x="2906078" y="6923008"/>
            <a:ext cx="8818245" cy="4217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300"/>
              </a:lnSpc>
              <a:buNone/>
            </a:pPr>
            <a:r>
              <a:rPr lang="en-US" sz="33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€120.000</a:t>
            </a:r>
            <a:endParaRPr lang="en-US" sz="3300" dirty="0"/>
          </a:p>
        </p:txBody>
      </p:sp>
      <p:sp>
        <p:nvSpPr>
          <p:cNvPr id="15" name="Text 12"/>
          <p:cNvSpPr/>
          <p:nvPr/>
        </p:nvSpPr>
        <p:spPr>
          <a:xfrm>
            <a:off x="6424851" y="7462480"/>
            <a:ext cx="1780580" cy="1996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550"/>
              </a:lnSpc>
              <a:buNone/>
            </a:pPr>
            <a:r>
              <a:rPr lang="en-US" sz="14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Costo Medio Data Breach</a:t>
            </a:r>
            <a:endParaRPr lang="en-US" sz="1400" dirty="0"/>
          </a:p>
        </p:txBody>
      </p:sp>
      <p:sp>
        <p:nvSpPr>
          <p:cNvPr id="16" name="Text 13"/>
          <p:cNvSpPr/>
          <p:nvPr/>
        </p:nvSpPr>
        <p:spPr>
          <a:xfrm>
            <a:off x="2906078" y="7705249"/>
            <a:ext cx="8818245" cy="1597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250"/>
              </a:lnSpc>
              <a:buNone/>
            </a:pPr>
            <a:r>
              <a:rPr lang="en-US" sz="100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Per le </a:t>
            </a:r>
            <a:r>
              <a:rPr lang="en-US" sz="120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PMI</a:t>
            </a:r>
            <a:r>
              <a:rPr lang="en-US" sz="100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 europee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084540"/>
            <a:ext cx="1081600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 err="1">
                <a:solidFill>
                  <a:srgbClr val="233E32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Perché</a:t>
            </a:r>
            <a:r>
              <a:rPr lang="en-US" sz="4450" dirty="0">
                <a:solidFill>
                  <a:srgbClr val="233E32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 </a:t>
            </a:r>
            <a:r>
              <a:rPr lang="en-US" sz="4450" dirty="0" err="1">
                <a:solidFill>
                  <a:srgbClr val="233E32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SafeMind</a:t>
            </a:r>
            <a:r>
              <a:rPr lang="en-US" sz="4450" dirty="0">
                <a:solidFill>
                  <a:srgbClr val="233E32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 VPN è Diversa dal Resto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2246948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Il mercato è saturo di giganti. Ma sono giganti lenti, focalizzati solo sulla privacy passiva. La nostra "Politica Active-Defense" è unica nel settore.</a:t>
            </a:r>
            <a:endParaRPr lang="en-US" sz="1750" dirty="0"/>
          </a:p>
        </p:txBody>
      </p:sp>
      <p:sp>
        <p:nvSpPr>
          <p:cNvPr id="4" name="Shape 2"/>
          <p:cNvSpPr/>
          <p:nvPr/>
        </p:nvSpPr>
        <p:spPr>
          <a:xfrm>
            <a:off x="793790" y="3227903"/>
            <a:ext cx="13042821" cy="3917156"/>
          </a:xfrm>
          <a:prstGeom prst="roundRect">
            <a:avLst>
              <a:gd name="adj" fmla="val 869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801410" y="3235523"/>
            <a:ext cx="13027581" cy="650319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/>
          <p:nvPr/>
        </p:nvSpPr>
        <p:spPr>
          <a:xfrm>
            <a:off x="1028462" y="3379232"/>
            <a:ext cx="475357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Funzionalità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6243280" y="3379232"/>
            <a:ext cx="214419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NordVPN</a:t>
            </a:r>
            <a:endParaRPr lang="en-US" sz="1750" dirty="0"/>
          </a:p>
        </p:txBody>
      </p:sp>
      <p:sp>
        <p:nvSpPr>
          <p:cNvPr id="8" name="Text 6"/>
          <p:cNvSpPr/>
          <p:nvPr/>
        </p:nvSpPr>
        <p:spPr>
          <a:xfrm>
            <a:off x="8848725" y="3379232"/>
            <a:ext cx="214419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ExpressVPN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11454170" y="3379232"/>
            <a:ext cx="214800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AigisVPN</a:t>
            </a:r>
            <a:endParaRPr lang="en-US" sz="1750" dirty="0"/>
          </a:p>
        </p:txBody>
      </p:sp>
      <p:sp>
        <p:nvSpPr>
          <p:cNvPr id="10" name="Shape 8"/>
          <p:cNvSpPr/>
          <p:nvPr/>
        </p:nvSpPr>
        <p:spPr>
          <a:xfrm>
            <a:off x="801410" y="3885843"/>
            <a:ext cx="13027581" cy="650319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Text 9"/>
          <p:cNvSpPr/>
          <p:nvPr/>
        </p:nvSpPr>
        <p:spPr>
          <a:xfrm>
            <a:off x="1028462" y="4029551"/>
            <a:ext cx="475357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Politica No-Logs</a:t>
            </a:r>
            <a:endParaRPr lang="en-US" sz="1750" dirty="0"/>
          </a:p>
        </p:txBody>
      </p:sp>
      <p:sp>
        <p:nvSpPr>
          <p:cNvPr id="12" name="Text 10"/>
          <p:cNvSpPr/>
          <p:nvPr/>
        </p:nvSpPr>
        <p:spPr>
          <a:xfrm>
            <a:off x="6243280" y="4029551"/>
            <a:ext cx="214419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✓</a:t>
            </a:r>
            <a:endParaRPr lang="en-US" sz="1750" dirty="0"/>
          </a:p>
        </p:txBody>
      </p:sp>
      <p:sp>
        <p:nvSpPr>
          <p:cNvPr id="13" name="Text 11"/>
          <p:cNvSpPr/>
          <p:nvPr/>
        </p:nvSpPr>
        <p:spPr>
          <a:xfrm>
            <a:off x="8848725" y="4029551"/>
            <a:ext cx="214419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✓</a:t>
            </a:r>
            <a:endParaRPr lang="en-US" sz="1750" dirty="0"/>
          </a:p>
        </p:txBody>
      </p:sp>
      <p:sp>
        <p:nvSpPr>
          <p:cNvPr id="14" name="Text 12"/>
          <p:cNvSpPr/>
          <p:nvPr/>
        </p:nvSpPr>
        <p:spPr>
          <a:xfrm>
            <a:off x="11454170" y="4029551"/>
            <a:ext cx="214800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✓</a:t>
            </a:r>
            <a:endParaRPr lang="en-US" sz="1750" dirty="0"/>
          </a:p>
        </p:txBody>
      </p:sp>
      <p:sp>
        <p:nvSpPr>
          <p:cNvPr id="15" name="Shape 13"/>
          <p:cNvSpPr/>
          <p:nvPr/>
        </p:nvSpPr>
        <p:spPr>
          <a:xfrm>
            <a:off x="801410" y="4536162"/>
            <a:ext cx="13027581" cy="650319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6" name="Text 14"/>
          <p:cNvSpPr/>
          <p:nvPr/>
        </p:nvSpPr>
        <p:spPr>
          <a:xfrm>
            <a:off x="1028462" y="4679871"/>
            <a:ext cx="475357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Velocità Elevata</a:t>
            </a:r>
            <a:endParaRPr lang="en-US" sz="1750" dirty="0"/>
          </a:p>
        </p:txBody>
      </p:sp>
      <p:sp>
        <p:nvSpPr>
          <p:cNvPr id="17" name="Text 15"/>
          <p:cNvSpPr/>
          <p:nvPr/>
        </p:nvSpPr>
        <p:spPr>
          <a:xfrm>
            <a:off x="6243280" y="4679871"/>
            <a:ext cx="214419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850"/>
              </a:lnSpc>
            </a:pPr>
            <a:r>
              <a:rPr lang="it-IT" sz="2000" b="1" dirty="0">
                <a:latin typeface="Abadi" panose="020F0502020204030204" pitchFamily="34" charset="0"/>
              </a:rPr>
              <a:t>~</a:t>
            </a:r>
            <a:endParaRPr lang="en-US" sz="2000" dirty="0">
              <a:latin typeface="Abadi" panose="020F0502020204030204" pitchFamily="34" charset="0"/>
            </a:endParaRPr>
          </a:p>
        </p:txBody>
      </p:sp>
      <p:sp>
        <p:nvSpPr>
          <p:cNvPr id="18" name="Text 16"/>
          <p:cNvSpPr/>
          <p:nvPr/>
        </p:nvSpPr>
        <p:spPr>
          <a:xfrm>
            <a:off x="8848725" y="4679871"/>
            <a:ext cx="214419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850"/>
              </a:lnSpc>
            </a:pPr>
            <a:r>
              <a:rPr lang="it-IT" sz="2000" b="1" dirty="0">
                <a:latin typeface="Abadi" panose="020F0502020204030204" pitchFamily="34" charset="0"/>
              </a:rPr>
              <a:t>~</a:t>
            </a:r>
            <a:endParaRPr lang="en-US" sz="2000" dirty="0">
              <a:latin typeface="Abadi" panose="020F0502020204030204" pitchFamily="34" charset="0"/>
            </a:endParaRPr>
          </a:p>
        </p:txBody>
      </p:sp>
      <p:sp>
        <p:nvSpPr>
          <p:cNvPr id="19" name="Text 17"/>
          <p:cNvSpPr/>
          <p:nvPr/>
        </p:nvSpPr>
        <p:spPr>
          <a:xfrm>
            <a:off x="11454170" y="4679871"/>
            <a:ext cx="214800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✓</a:t>
            </a:r>
            <a:endParaRPr lang="en-US" sz="1750" dirty="0"/>
          </a:p>
        </p:txBody>
      </p:sp>
      <p:sp>
        <p:nvSpPr>
          <p:cNvPr id="20" name="Shape 18"/>
          <p:cNvSpPr/>
          <p:nvPr/>
        </p:nvSpPr>
        <p:spPr>
          <a:xfrm>
            <a:off x="801410" y="5186482"/>
            <a:ext cx="13027581" cy="650319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1" name="Text 19"/>
          <p:cNvSpPr/>
          <p:nvPr/>
        </p:nvSpPr>
        <p:spPr>
          <a:xfrm>
            <a:off x="1028462" y="5330190"/>
            <a:ext cx="475357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Analisi Predittiva AI</a:t>
            </a:r>
            <a:endParaRPr lang="en-US" sz="1750" dirty="0"/>
          </a:p>
        </p:txBody>
      </p:sp>
      <p:sp>
        <p:nvSpPr>
          <p:cNvPr id="22" name="Text 20"/>
          <p:cNvSpPr/>
          <p:nvPr/>
        </p:nvSpPr>
        <p:spPr>
          <a:xfrm>
            <a:off x="6243280" y="5330190"/>
            <a:ext cx="214419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✗</a:t>
            </a:r>
            <a:endParaRPr lang="en-US" sz="1750" dirty="0"/>
          </a:p>
        </p:txBody>
      </p:sp>
      <p:sp>
        <p:nvSpPr>
          <p:cNvPr id="23" name="Text 21"/>
          <p:cNvSpPr/>
          <p:nvPr/>
        </p:nvSpPr>
        <p:spPr>
          <a:xfrm>
            <a:off x="8848725" y="5330190"/>
            <a:ext cx="214419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✗</a:t>
            </a:r>
            <a:endParaRPr lang="en-US" sz="1750" dirty="0"/>
          </a:p>
        </p:txBody>
      </p:sp>
      <p:sp>
        <p:nvSpPr>
          <p:cNvPr id="24" name="Text 22"/>
          <p:cNvSpPr/>
          <p:nvPr/>
        </p:nvSpPr>
        <p:spPr>
          <a:xfrm>
            <a:off x="11454170" y="5330190"/>
            <a:ext cx="214800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B5F39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✓</a:t>
            </a:r>
            <a:endParaRPr lang="en-US" sz="1750" dirty="0"/>
          </a:p>
        </p:txBody>
      </p:sp>
      <p:sp>
        <p:nvSpPr>
          <p:cNvPr id="25" name="Shape 23"/>
          <p:cNvSpPr/>
          <p:nvPr/>
        </p:nvSpPr>
        <p:spPr>
          <a:xfrm>
            <a:off x="801410" y="5836801"/>
            <a:ext cx="13027581" cy="650319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6" name="Text 24"/>
          <p:cNvSpPr/>
          <p:nvPr/>
        </p:nvSpPr>
        <p:spPr>
          <a:xfrm>
            <a:off x="1028462" y="5980509"/>
            <a:ext cx="475357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Prevenzione Phishing Attiva</a:t>
            </a:r>
            <a:endParaRPr lang="en-US" sz="1750" dirty="0"/>
          </a:p>
        </p:txBody>
      </p:sp>
      <p:sp>
        <p:nvSpPr>
          <p:cNvPr id="27" name="Text 25"/>
          <p:cNvSpPr/>
          <p:nvPr/>
        </p:nvSpPr>
        <p:spPr>
          <a:xfrm>
            <a:off x="6243280" y="5980509"/>
            <a:ext cx="214419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✗</a:t>
            </a:r>
            <a:endParaRPr lang="en-US" sz="1750" dirty="0"/>
          </a:p>
        </p:txBody>
      </p:sp>
      <p:sp>
        <p:nvSpPr>
          <p:cNvPr id="28" name="Text 26"/>
          <p:cNvSpPr/>
          <p:nvPr/>
        </p:nvSpPr>
        <p:spPr>
          <a:xfrm>
            <a:off x="8848725" y="5980509"/>
            <a:ext cx="214419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✗</a:t>
            </a:r>
            <a:endParaRPr lang="en-US" sz="1750" dirty="0"/>
          </a:p>
        </p:txBody>
      </p:sp>
      <p:sp>
        <p:nvSpPr>
          <p:cNvPr id="29" name="Text 27"/>
          <p:cNvSpPr/>
          <p:nvPr/>
        </p:nvSpPr>
        <p:spPr>
          <a:xfrm>
            <a:off x="11454170" y="5980509"/>
            <a:ext cx="214800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B5F39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✓</a:t>
            </a:r>
            <a:endParaRPr lang="en-US" sz="1750" dirty="0"/>
          </a:p>
        </p:txBody>
      </p:sp>
      <p:sp>
        <p:nvSpPr>
          <p:cNvPr id="30" name="Shape 28"/>
          <p:cNvSpPr/>
          <p:nvPr/>
        </p:nvSpPr>
        <p:spPr>
          <a:xfrm>
            <a:off x="801410" y="6487120"/>
            <a:ext cx="13027581" cy="650319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1" name="Text 29"/>
          <p:cNvSpPr/>
          <p:nvPr/>
        </p:nvSpPr>
        <p:spPr>
          <a:xfrm>
            <a:off x="1028462" y="6630829"/>
            <a:ext cx="475357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Modello AI Addestrato</a:t>
            </a:r>
            <a:endParaRPr lang="en-US" sz="1750" dirty="0"/>
          </a:p>
        </p:txBody>
      </p:sp>
      <p:sp>
        <p:nvSpPr>
          <p:cNvPr id="32" name="Text 30"/>
          <p:cNvSpPr/>
          <p:nvPr/>
        </p:nvSpPr>
        <p:spPr>
          <a:xfrm>
            <a:off x="6243280" y="6630829"/>
            <a:ext cx="214419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✗</a:t>
            </a:r>
            <a:endParaRPr lang="en-US" sz="1750" dirty="0"/>
          </a:p>
        </p:txBody>
      </p:sp>
      <p:sp>
        <p:nvSpPr>
          <p:cNvPr id="33" name="Text 31"/>
          <p:cNvSpPr/>
          <p:nvPr/>
        </p:nvSpPr>
        <p:spPr>
          <a:xfrm>
            <a:off x="8848725" y="6630829"/>
            <a:ext cx="214419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✗</a:t>
            </a:r>
            <a:endParaRPr lang="en-US" sz="1750" dirty="0"/>
          </a:p>
        </p:txBody>
      </p:sp>
      <p:sp>
        <p:nvSpPr>
          <p:cNvPr id="34" name="Text 32"/>
          <p:cNvSpPr/>
          <p:nvPr/>
        </p:nvSpPr>
        <p:spPr>
          <a:xfrm>
            <a:off x="11454170" y="6630829"/>
            <a:ext cx="214800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B5F39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✓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184791" y="494705"/>
            <a:ext cx="1457444" cy="309205"/>
          </a:xfrm>
          <a:prstGeom prst="roundRect">
            <a:avLst>
              <a:gd name="adj" fmla="val 6896"/>
            </a:avLst>
          </a:prstGeom>
          <a:solidFill>
            <a:srgbClr val="D7F4E4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91352" y="578287"/>
            <a:ext cx="142042" cy="142042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504355" y="547926"/>
            <a:ext cx="1031319" cy="2027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110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LA SOLUZIONE</a:t>
            </a:r>
            <a:endParaRPr lang="en-US" sz="1100" dirty="0"/>
          </a:p>
        </p:txBody>
      </p:sp>
      <p:sp>
        <p:nvSpPr>
          <p:cNvPr id="5" name="Text 2"/>
          <p:cNvSpPr/>
          <p:nvPr/>
        </p:nvSpPr>
        <p:spPr>
          <a:xfrm>
            <a:off x="1184791" y="859512"/>
            <a:ext cx="7757636" cy="5551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350"/>
              </a:lnSpc>
              <a:buNone/>
            </a:pPr>
            <a:r>
              <a:rPr lang="en-US" sz="3450" dirty="0">
                <a:solidFill>
                  <a:srgbClr val="233E32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Protezione AI-Driven: Il Cervello Attivo</a:t>
            </a:r>
            <a:endParaRPr lang="en-US" sz="345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9155" y="1623417"/>
            <a:ext cx="11011972" cy="3986332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2617545" y="4636685"/>
            <a:ext cx="2758591" cy="3448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FFFFFF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Accesso Protetto</a:t>
            </a:r>
            <a:endParaRPr lang="en-US" sz="2150" dirty="0"/>
          </a:p>
        </p:txBody>
      </p:sp>
      <p:sp>
        <p:nvSpPr>
          <p:cNvPr id="8" name="Text 4"/>
          <p:cNvSpPr/>
          <p:nvPr/>
        </p:nvSpPr>
        <p:spPr>
          <a:xfrm>
            <a:off x="2617545" y="3435166"/>
            <a:ext cx="2758591" cy="3448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FFFFFF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Analisi AI</a:t>
            </a:r>
            <a:endParaRPr lang="en-US" sz="2150" dirty="0"/>
          </a:p>
        </p:txBody>
      </p:sp>
      <p:sp>
        <p:nvSpPr>
          <p:cNvPr id="9" name="Text 5"/>
          <p:cNvSpPr/>
          <p:nvPr/>
        </p:nvSpPr>
        <p:spPr>
          <a:xfrm>
            <a:off x="2617545" y="2221386"/>
            <a:ext cx="2758591" cy="3448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FFFFFF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Traffico Utente</a:t>
            </a:r>
            <a:endParaRPr lang="en-US" sz="2150" dirty="0"/>
          </a:p>
        </p:txBody>
      </p:sp>
      <p:sp>
        <p:nvSpPr>
          <p:cNvPr id="10" name="Text 6"/>
          <p:cNvSpPr/>
          <p:nvPr/>
        </p:nvSpPr>
        <p:spPr>
          <a:xfrm>
            <a:off x="1184791" y="5766316"/>
            <a:ext cx="12260699" cy="5067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600" dirty="0" err="1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SafeMind</a:t>
            </a:r>
            <a:r>
              <a:rPr lang="en-US" sz="160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 è la prima VPN al mondo con intelligenza artificiale integrata che analizza i pattern del traffico in tempo reale. Non ci limitiamo a nascondere il vostro IP: la nostra AI riconosce tentativi di phishing e siti malevoli </a:t>
            </a:r>
            <a:r>
              <a:rPr lang="en-US" sz="1600" b="1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prima</a:t>
            </a:r>
            <a:r>
              <a:rPr lang="en-US" sz="160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 che il browser li carichi.</a:t>
            </a:r>
            <a:endParaRPr lang="en-US" sz="1600" dirty="0"/>
          </a:p>
        </p:txBody>
      </p:sp>
      <p:sp>
        <p:nvSpPr>
          <p:cNvPr id="11" name="Shape 7"/>
          <p:cNvSpPr/>
          <p:nvPr/>
        </p:nvSpPr>
        <p:spPr>
          <a:xfrm>
            <a:off x="1184791" y="6429613"/>
            <a:ext cx="3994071" cy="1305163"/>
          </a:xfrm>
          <a:prstGeom prst="roundRect">
            <a:avLst>
              <a:gd name="adj" fmla="val 2042"/>
            </a:avLst>
          </a:prstGeom>
          <a:solidFill>
            <a:srgbClr val="F0EDE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2" name="Shape 8"/>
          <p:cNvSpPr/>
          <p:nvPr/>
        </p:nvSpPr>
        <p:spPr>
          <a:xfrm>
            <a:off x="1362432" y="6607254"/>
            <a:ext cx="533043" cy="533043"/>
          </a:xfrm>
          <a:prstGeom prst="roundRect">
            <a:avLst>
              <a:gd name="adj" fmla="val 17152623"/>
            </a:avLst>
          </a:prstGeom>
          <a:solidFill>
            <a:srgbClr val="1B5F39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508998" y="6753820"/>
            <a:ext cx="239792" cy="239792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1362432" y="7279481"/>
            <a:ext cx="2429589" cy="2776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Crittografia AES-256 E2E</a:t>
            </a:r>
            <a:endParaRPr lang="en-US" sz="1700" dirty="0"/>
          </a:p>
        </p:txBody>
      </p:sp>
      <p:sp>
        <p:nvSpPr>
          <p:cNvPr id="15" name="Shape 10"/>
          <p:cNvSpPr/>
          <p:nvPr/>
        </p:nvSpPr>
        <p:spPr>
          <a:xfrm>
            <a:off x="5318046" y="6429613"/>
            <a:ext cx="3994071" cy="1305163"/>
          </a:xfrm>
          <a:prstGeom prst="roundRect">
            <a:avLst>
              <a:gd name="adj" fmla="val 2042"/>
            </a:avLst>
          </a:prstGeom>
          <a:solidFill>
            <a:srgbClr val="F0EDE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6" name="Shape 11"/>
          <p:cNvSpPr/>
          <p:nvPr/>
        </p:nvSpPr>
        <p:spPr>
          <a:xfrm>
            <a:off x="5495687" y="6607254"/>
            <a:ext cx="533043" cy="533043"/>
          </a:xfrm>
          <a:prstGeom prst="roundRect">
            <a:avLst>
              <a:gd name="adj" fmla="val 17152623"/>
            </a:avLst>
          </a:prstGeom>
          <a:solidFill>
            <a:srgbClr val="1B5F39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7" name="Image 3" descr="preencoded.png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642253" y="6753820"/>
            <a:ext cx="239792" cy="239792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5495687" y="7279481"/>
            <a:ext cx="2221111" cy="2776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Filtraggio AI Attivo</a:t>
            </a:r>
            <a:endParaRPr lang="en-US" sz="1700" dirty="0"/>
          </a:p>
        </p:txBody>
      </p:sp>
      <p:sp>
        <p:nvSpPr>
          <p:cNvPr id="19" name="Shape 13"/>
          <p:cNvSpPr/>
          <p:nvPr/>
        </p:nvSpPr>
        <p:spPr>
          <a:xfrm>
            <a:off x="9451300" y="6429613"/>
            <a:ext cx="3994071" cy="1305163"/>
          </a:xfrm>
          <a:prstGeom prst="roundRect">
            <a:avLst>
              <a:gd name="adj" fmla="val 2042"/>
            </a:avLst>
          </a:prstGeom>
          <a:solidFill>
            <a:srgbClr val="F0EDE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0" name="Shape 14"/>
          <p:cNvSpPr/>
          <p:nvPr/>
        </p:nvSpPr>
        <p:spPr>
          <a:xfrm>
            <a:off x="9628942" y="6607254"/>
            <a:ext cx="533043" cy="533043"/>
          </a:xfrm>
          <a:prstGeom prst="roundRect">
            <a:avLst>
              <a:gd name="adj" fmla="val 17152623"/>
            </a:avLst>
          </a:prstGeom>
          <a:solidFill>
            <a:srgbClr val="1B5F39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21" name="Image 4" descr="preencoded.png"/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775508" y="6753820"/>
            <a:ext cx="239792" cy="239792"/>
          </a:xfrm>
          <a:prstGeom prst="rect">
            <a:avLst/>
          </a:prstGeom>
        </p:spPr>
      </p:pic>
      <p:sp>
        <p:nvSpPr>
          <p:cNvPr id="22" name="Text 15"/>
          <p:cNvSpPr/>
          <p:nvPr/>
        </p:nvSpPr>
        <p:spPr>
          <a:xfrm>
            <a:off x="9628942" y="7279481"/>
            <a:ext cx="2221111" cy="2776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Prevenzione Proattiva</a:t>
            </a:r>
            <a:endParaRPr lang="en-US" sz="1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090970" y="502682"/>
            <a:ext cx="1727359" cy="330517"/>
          </a:xfrm>
          <a:prstGeom prst="roundRect">
            <a:avLst>
              <a:gd name="adj" fmla="val 6550"/>
            </a:avLst>
          </a:prstGeom>
          <a:noFill/>
          <a:ln w="7620">
            <a:solidFill>
              <a:srgbClr val="1B5F39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06817" y="595789"/>
            <a:ext cx="144304" cy="144304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423273" y="564356"/>
            <a:ext cx="1279208" cy="2071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100" dirty="0">
                <a:solidFill>
                  <a:srgbClr val="1B5F39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INFRASTRUTTURA</a:t>
            </a:r>
            <a:endParaRPr lang="en-US" sz="1100" dirty="0"/>
          </a:p>
        </p:txBody>
      </p:sp>
      <p:sp>
        <p:nvSpPr>
          <p:cNvPr id="5" name="Text 2"/>
          <p:cNvSpPr/>
          <p:nvPr/>
        </p:nvSpPr>
        <p:spPr>
          <a:xfrm>
            <a:off x="1090970" y="890588"/>
            <a:ext cx="6518910" cy="5637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00"/>
              </a:lnSpc>
              <a:buNone/>
            </a:pPr>
            <a:r>
              <a:rPr lang="en-US" sz="3550" dirty="0">
                <a:solidFill>
                  <a:srgbClr val="233E32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Tecnologia e Partnership Globali</a:t>
            </a:r>
            <a:endParaRPr lang="en-US" sz="3550" dirty="0"/>
          </a:p>
        </p:txBody>
      </p:sp>
      <p:pic>
        <p:nvPicPr>
          <p:cNvPr id="6" name="Image 1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090970" y="1830824"/>
            <a:ext cx="7937421" cy="4443968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9476065" y="1830824"/>
            <a:ext cx="3642317" cy="3319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dirty="0">
                <a:solidFill>
                  <a:srgbClr val="233E32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Routing Predittivo Intelligente</a:t>
            </a:r>
            <a:endParaRPr lang="en-US" dirty="0"/>
          </a:p>
        </p:txBody>
      </p:sp>
      <p:sp>
        <p:nvSpPr>
          <p:cNvPr id="8" name="Text 4"/>
          <p:cNvSpPr/>
          <p:nvPr/>
        </p:nvSpPr>
        <p:spPr>
          <a:xfrm>
            <a:off x="9476064" y="2256115"/>
            <a:ext cx="4794583" cy="12199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60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Server distribuiti globalmente con AI che prevede la congestione e ottimizza il traffico in anticipo. Risultato: latenza media ridotta del 15% rispetto ai competitor.</a:t>
            </a:r>
            <a:endParaRPr lang="en-US" sz="1600" dirty="0"/>
          </a:p>
        </p:txBody>
      </p:sp>
      <p:sp>
        <p:nvSpPr>
          <p:cNvPr id="9" name="Text 5"/>
          <p:cNvSpPr/>
          <p:nvPr/>
        </p:nvSpPr>
        <p:spPr>
          <a:xfrm>
            <a:off x="9476065" y="3723103"/>
            <a:ext cx="3909736" cy="3319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dirty="0">
                <a:solidFill>
                  <a:srgbClr val="233E32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Partner Tecnologici di Eccellenza</a:t>
            </a:r>
            <a:endParaRPr lang="en-US" dirty="0"/>
          </a:p>
        </p:txBody>
      </p:sp>
      <p:sp>
        <p:nvSpPr>
          <p:cNvPr id="10" name="Text 6"/>
          <p:cNvSpPr/>
          <p:nvPr/>
        </p:nvSpPr>
        <p:spPr>
          <a:xfrm>
            <a:off x="9476064" y="4148394"/>
            <a:ext cx="4938579" cy="18311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600" b="1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Microsoft Azure</a:t>
            </a:r>
            <a:r>
              <a:rPr lang="en-US" sz="160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 — Infrastruttura cloud enterprise</a:t>
            </a:r>
            <a:endParaRPr lang="en-US" sz="1600" dirty="0"/>
          </a:p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600" b="1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Cisco</a:t>
            </a:r>
            <a:r>
              <a:rPr lang="en-US" sz="160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 — Hardware networking di livello carrier</a:t>
            </a:r>
            <a:endParaRPr lang="en-US" sz="1600" dirty="0"/>
          </a:p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600" b="1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OpenAI</a:t>
            </a:r>
            <a:r>
              <a:rPr lang="en-US" sz="160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 — Modelli AI addestrati specificamente per cybersecurity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50238" y="524232"/>
            <a:ext cx="7642384" cy="5765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500"/>
              </a:lnSpc>
              <a:buNone/>
            </a:pPr>
            <a:r>
              <a:rPr lang="en-US" sz="3600" dirty="0">
                <a:solidFill>
                  <a:srgbClr val="233E32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Business Model e Traction di Mercato</a:t>
            </a:r>
            <a:endParaRPr lang="en-US" sz="3600" dirty="0"/>
          </a:p>
        </p:txBody>
      </p:sp>
      <p:sp>
        <p:nvSpPr>
          <p:cNvPr id="3" name="Text 1"/>
          <p:cNvSpPr/>
          <p:nvPr/>
        </p:nvSpPr>
        <p:spPr>
          <a:xfrm>
            <a:off x="950238" y="3020139"/>
            <a:ext cx="2437686" cy="2882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dirty="0">
                <a:solidFill>
                  <a:srgbClr val="233E32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Validazione dal Mercato</a:t>
            </a:r>
            <a:endParaRPr lang="en-US" sz="1800" dirty="0"/>
          </a:p>
        </p:txBody>
      </p:sp>
      <p:sp>
        <p:nvSpPr>
          <p:cNvPr id="4" name="Text 2"/>
          <p:cNvSpPr/>
          <p:nvPr/>
        </p:nvSpPr>
        <p:spPr>
          <a:xfrm>
            <a:off x="950238" y="3458408"/>
            <a:ext cx="4162782" cy="1070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4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Accordi di influencer marketing con leader del settore tech come </a:t>
            </a:r>
            <a:r>
              <a:rPr lang="en-US" sz="1450" b="1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NetworkChuck</a:t>
            </a:r>
            <a:r>
              <a:rPr lang="en-US" sz="14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, garantendoci credibilità immediata nella community globale della cybersecurity.</a:t>
            </a:r>
            <a:endParaRPr lang="en-US" sz="145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0696" y="1494473"/>
            <a:ext cx="8116848" cy="4545330"/>
          </a:xfrm>
          <a:prstGeom prst="rect">
            <a:avLst/>
          </a:prstGeom>
        </p:spPr>
      </p:pic>
      <p:sp>
        <p:nvSpPr>
          <p:cNvPr id="6" name="Shape 3"/>
          <p:cNvSpPr/>
          <p:nvPr/>
        </p:nvSpPr>
        <p:spPr>
          <a:xfrm>
            <a:off x="950238" y="6377226"/>
            <a:ext cx="4143256" cy="1328142"/>
          </a:xfrm>
          <a:prstGeom prst="roundRect">
            <a:avLst>
              <a:gd name="adj" fmla="val 8262"/>
            </a:avLst>
          </a:prstGeom>
          <a:solidFill>
            <a:srgbClr val="FCFBF8"/>
          </a:solidFill>
          <a:ln w="22860">
            <a:solidFill>
              <a:srgbClr val="D6D3C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Shape 4"/>
          <p:cNvSpPr/>
          <p:nvPr/>
        </p:nvSpPr>
        <p:spPr>
          <a:xfrm>
            <a:off x="927378" y="6377226"/>
            <a:ext cx="91440" cy="1328142"/>
          </a:xfrm>
          <a:prstGeom prst="roundRect">
            <a:avLst>
              <a:gd name="adj" fmla="val 30264"/>
            </a:avLst>
          </a:prstGeom>
          <a:solidFill>
            <a:srgbClr val="1B5F39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1226106" y="6584513"/>
            <a:ext cx="2306122" cy="2882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SaaS Puro</a:t>
            </a:r>
            <a:endParaRPr lang="en-US" sz="1800" dirty="0"/>
          </a:p>
        </p:txBody>
      </p:sp>
      <p:sp>
        <p:nvSpPr>
          <p:cNvPr id="9" name="Text 6"/>
          <p:cNvSpPr/>
          <p:nvPr/>
        </p:nvSpPr>
        <p:spPr>
          <a:xfrm>
            <a:off x="1226106" y="6962775"/>
            <a:ext cx="3660100" cy="5353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4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Abbonamenti mensili e annuali per utenti consumer</a:t>
            </a:r>
            <a:endParaRPr lang="en-US" sz="1450" dirty="0"/>
          </a:p>
        </p:txBody>
      </p:sp>
      <p:sp>
        <p:nvSpPr>
          <p:cNvPr id="10" name="Shape 7"/>
          <p:cNvSpPr/>
          <p:nvPr/>
        </p:nvSpPr>
        <p:spPr>
          <a:xfrm>
            <a:off x="5243513" y="6377226"/>
            <a:ext cx="4143256" cy="1328142"/>
          </a:xfrm>
          <a:prstGeom prst="roundRect">
            <a:avLst>
              <a:gd name="adj" fmla="val 8262"/>
            </a:avLst>
          </a:prstGeom>
          <a:solidFill>
            <a:srgbClr val="FCFBF8"/>
          </a:solidFill>
          <a:ln w="22860">
            <a:solidFill>
              <a:srgbClr val="D6D3C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Shape 8"/>
          <p:cNvSpPr/>
          <p:nvPr/>
        </p:nvSpPr>
        <p:spPr>
          <a:xfrm>
            <a:off x="5220653" y="6377226"/>
            <a:ext cx="91440" cy="1328142"/>
          </a:xfrm>
          <a:prstGeom prst="roundRect">
            <a:avLst>
              <a:gd name="adj" fmla="val 30264"/>
            </a:avLst>
          </a:prstGeom>
          <a:solidFill>
            <a:srgbClr val="1B5F39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2" name="Text 9"/>
          <p:cNvSpPr/>
          <p:nvPr/>
        </p:nvSpPr>
        <p:spPr>
          <a:xfrm>
            <a:off x="5519380" y="6584513"/>
            <a:ext cx="2306122" cy="2882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Tier B2B Enterprise</a:t>
            </a:r>
            <a:endParaRPr lang="en-US" sz="1800" dirty="0"/>
          </a:p>
        </p:txBody>
      </p:sp>
      <p:sp>
        <p:nvSpPr>
          <p:cNvPr id="13" name="Text 10"/>
          <p:cNvSpPr/>
          <p:nvPr/>
        </p:nvSpPr>
        <p:spPr>
          <a:xfrm>
            <a:off x="5519380" y="6962775"/>
            <a:ext cx="3660100" cy="5353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4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Soluzioni personalizzate per aziende e organizzazioni</a:t>
            </a:r>
            <a:endParaRPr lang="en-US" sz="1450" dirty="0"/>
          </a:p>
        </p:txBody>
      </p:sp>
      <p:sp>
        <p:nvSpPr>
          <p:cNvPr id="14" name="Shape 11"/>
          <p:cNvSpPr/>
          <p:nvPr/>
        </p:nvSpPr>
        <p:spPr>
          <a:xfrm>
            <a:off x="9536787" y="6377226"/>
            <a:ext cx="4143256" cy="1328142"/>
          </a:xfrm>
          <a:prstGeom prst="roundRect">
            <a:avLst>
              <a:gd name="adj" fmla="val 8262"/>
            </a:avLst>
          </a:prstGeom>
          <a:solidFill>
            <a:srgbClr val="FCFBF8"/>
          </a:solidFill>
          <a:ln w="22860">
            <a:solidFill>
              <a:srgbClr val="D6D3C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" name="Shape 12"/>
          <p:cNvSpPr/>
          <p:nvPr/>
        </p:nvSpPr>
        <p:spPr>
          <a:xfrm>
            <a:off x="9513927" y="6377226"/>
            <a:ext cx="91440" cy="1328142"/>
          </a:xfrm>
          <a:prstGeom prst="roundRect">
            <a:avLst>
              <a:gd name="adj" fmla="val 30264"/>
            </a:avLst>
          </a:prstGeom>
          <a:solidFill>
            <a:srgbClr val="1B5F39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6" name="Text 13"/>
          <p:cNvSpPr/>
          <p:nvPr/>
        </p:nvSpPr>
        <p:spPr>
          <a:xfrm>
            <a:off x="9812655" y="6584513"/>
            <a:ext cx="2306122" cy="2882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Supporto 24/7</a:t>
            </a:r>
            <a:endParaRPr lang="en-US" sz="1800" dirty="0"/>
          </a:p>
        </p:txBody>
      </p:sp>
      <p:sp>
        <p:nvSpPr>
          <p:cNvPr id="17" name="Text 14"/>
          <p:cNvSpPr/>
          <p:nvPr/>
        </p:nvSpPr>
        <p:spPr>
          <a:xfrm>
            <a:off x="9812655" y="6962775"/>
            <a:ext cx="3660100" cy="5353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4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La sicurezza non dorme mai — aggiornamenti continui senza interruzioni</a:t>
            </a:r>
            <a:endParaRPr lang="en-US" sz="14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557933" y="736878"/>
            <a:ext cx="2384584" cy="285274"/>
          </a:xfrm>
          <a:prstGeom prst="roundRect">
            <a:avLst>
              <a:gd name="adj" fmla="val 7020"/>
            </a:avLst>
          </a:prstGeom>
          <a:solidFill>
            <a:srgbClr val="D7F4E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1657945" y="786884"/>
            <a:ext cx="2184559" cy="1852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450"/>
              </a:lnSpc>
              <a:buNone/>
            </a:pPr>
            <a:r>
              <a:rPr lang="en-US" sz="10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OPPORTUNITÀ DI INVESTIMENTO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1557933" y="1071205"/>
            <a:ext cx="8405813" cy="5214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100"/>
              </a:lnSpc>
              <a:buNone/>
            </a:pPr>
            <a:r>
              <a:rPr lang="en-US" sz="3250" dirty="0">
                <a:solidFill>
                  <a:srgbClr val="233E32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Investite nel Futuro della Privacy Intelligente</a:t>
            </a:r>
            <a:endParaRPr lang="en-US" sz="3250" dirty="0"/>
          </a:p>
        </p:txBody>
      </p:sp>
      <p:sp>
        <p:nvSpPr>
          <p:cNvPr id="5" name="Text 3"/>
          <p:cNvSpPr/>
          <p:nvPr/>
        </p:nvSpPr>
        <p:spPr>
          <a:xfrm>
            <a:off x="1557933" y="1776770"/>
            <a:ext cx="5757148" cy="7194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650"/>
              </a:lnSpc>
              <a:buNone/>
            </a:pPr>
            <a:r>
              <a:rPr lang="en-US" sz="4500" dirty="0">
                <a:solidFill>
                  <a:srgbClr val="233E32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€500.000</a:t>
            </a:r>
            <a:endParaRPr lang="en-US" sz="4500" dirty="0"/>
          </a:p>
        </p:txBody>
      </p:sp>
      <p:sp>
        <p:nvSpPr>
          <p:cNvPr id="6" name="Text 4"/>
          <p:cNvSpPr/>
          <p:nvPr/>
        </p:nvSpPr>
        <p:spPr>
          <a:xfrm>
            <a:off x="1557933" y="2680335"/>
            <a:ext cx="2085856" cy="2607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00" dirty="0">
                <a:solidFill>
                  <a:srgbClr val="233E32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Per il 10% di Equity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1557933" y="3125153"/>
            <a:ext cx="11514415" cy="2316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30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Valutazione pre-money: €5M basata su tecnologia proprietaria, partnership strategiche e traction di mercato</a:t>
            </a:r>
            <a:endParaRPr lang="en-US" sz="1300" dirty="0"/>
          </a:p>
        </p:txBody>
      </p:sp>
      <p:sp>
        <p:nvSpPr>
          <p:cNvPr id="8" name="Text 6"/>
          <p:cNvSpPr/>
          <p:nvPr/>
        </p:nvSpPr>
        <p:spPr>
          <a:xfrm>
            <a:off x="1557933" y="3540919"/>
            <a:ext cx="2085856" cy="2607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00" dirty="0">
                <a:solidFill>
                  <a:srgbClr val="233E32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Allocazione dei Fondi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2399586" y="5070277"/>
            <a:ext cx="2052399" cy="4170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250"/>
              </a:lnSpc>
              <a:buNone/>
            </a:pPr>
            <a:r>
              <a:rPr lang="en-US" sz="325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40%</a:t>
            </a:r>
            <a:endParaRPr lang="en-US" sz="3250" dirty="0"/>
          </a:p>
        </p:txBody>
      </p:sp>
      <p:pic>
        <p:nvPicPr>
          <p:cNvPr id="10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4319" y="4027408"/>
            <a:ext cx="2503051" cy="2503051"/>
          </a:xfrm>
          <a:prstGeom prst="rect">
            <a:avLst/>
          </a:prstGeom>
        </p:spPr>
      </p:pic>
      <p:sp>
        <p:nvSpPr>
          <p:cNvPr id="11" name="Text 8"/>
          <p:cNvSpPr/>
          <p:nvPr/>
        </p:nvSpPr>
        <p:spPr>
          <a:xfrm>
            <a:off x="2382917" y="6694884"/>
            <a:ext cx="2085856" cy="2607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050"/>
              </a:lnSpc>
              <a:buNone/>
            </a:pPr>
            <a:r>
              <a:rPr lang="en-US" sz="16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Sviluppo Server</a:t>
            </a:r>
            <a:endParaRPr lang="en-US" sz="1600" dirty="0"/>
          </a:p>
        </p:txBody>
      </p:sp>
      <p:sp>
        <p:nvSpPr>
          <p:cNvPr id="12" name="Text 9"/>
          <p:cNvSpPr/>
          <p:nvPr/>
        </p:nvSpPr>
        <p:spPr>
          <a:xfrm>
            <a:off x="1557933" y="7029212"/>
            <a:ext cx="3735824" cy="2316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800"/>
              </a:lnSpc>
              <a:buNone/>
            </a:pPr>
            <a:r>
              <a:rPr lang="en-US" sz="130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Espansione infrastruttura globale e ridondanza</a:t>
            </a:r>
            <a:endParaRPr lang="en-US" sz="1300" dirty="0"/>
          </a:p>
        </p:txBody>
      </p:sp>
      <p:sp>
        <p:nvSpPr>
          <p:cNvPr id="13" name="Text 10"/>
          <p:cNvSpPr/>
          <p:nvPr/>
        </p:nvSpPr>
        <p:spPr>
          <a:xfrm>
            <a:off x="6288762" y="5070277"/>
            <a:ext cx="2052399" cy="4170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250"/>
              </a:lnSpc>
              <a:buNone/>
            </a:pPr>
            <a:r>
              <a:rPr lang="en-US" sz="325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30%</a:t>
            </a:r>
            <a:endParaRPr lang="en-US" sz="3250" dirty="0"/>
          </a:p>
        </p:txBody>
      </p:sp>
      <p:pic>
        <p:nvPicPr>
          <p:cNvPr id="1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3496" y="4027408"/>
            <a:ext cx="2503051" cy="2503051"/>
          </a:xfrm>
          <a:prstGeom prst="rect">
            <a:avLst/>
          </a:prstGeom>
        </p:spPr>
      </p:pic>
      <p:sp>
        <p:nvSpPr>
          <p:cNvPr id="15" name="Text 11"/>
          <p:cNvSpPr/>
          <p:nvPr/>
        </p:nvSpPr>
        <p:spPr>
          <a:xfrm>
            <a:off x="6272093" y="6694884"/>
            <a:ext cx="2085856" cy="2607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050"/>
              </a:lnSpc>
              <a:buNone/>
            </a:pPr>
            <a:r>
              <a:rPr lang="en-US" sz="16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R</a:t>
            </a:r>
            <a:r>
              <a:rPr lang="en-US" sz="1600" dirty="0">
                <a:solidFill>
                  <a:srgbClr val="2C2821"/>
                </a:solidFill>
                <a:latin typeface="Abadi" panose="020B0604020104020204" pitchFamily="34" charset="0"/>
                <a:ea typeface="Alice" pitchFamily="34" charset="-122"/>
                <a:cs typeface="Alice" pitchFamily="34" charset="-120"/>
              </a:rPr>
              <a:t>&amp;</a:t>
            </a:r>
            <a:r>
              <a:rPr lang="en-US" sz="16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D AI</a:t>
            </a:r>
            <a:endParaRPr lang="en-US" sz="1600" dirty="0"/>
          </a:p>
        </p:txBody>
      </p:sp>
      <p:sp>
        <p:nvSpPr>
          <p:cNvPr id="16" name="Text 12"/>
          <p:cNvSpPr/>
          <p:nvPr/>
        </p:nvSpPr>
        <p:spPr>
          <a:xfrm>
            <a:off x="5447109" y="7029212"/>
            <a:ext cx="3735943" cy="46339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800"/>
              </a:lnSpc>
              <a:buNone/>
            </a:pPr>
            <a:r>
              <a:rPr lang="en-US" sz="130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Miglioramento modelli predittivi e nuove funzionalità</a:t>
            </a:r>
            <a:endParaRPr lang="en-US" sz="1300" dirty="0"/>
          </a:p>
        </p:txBody>
      </p:sp>
      <p:sp>
        <p:nvSpPr>
          <p:cNvPr id="17" name="Text 13"/>
          <p:cNvSpPr/>
          <p:nvPr/>
        </p:nvSpPr>
        <p:spPr>
          <a:xfrm>
            <a:off x="10178058" y="5070277"/>
            <a:ext cx="2052399" cy="4170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250"/>
              </a:lnSpc>
              <a:buNone/>
            </a:pPr>
            <a:r>
              <a:rPr lang="en-US" sz="325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30%</a:t>
            </a:r>
            <a:endParaRPr lang="en-US" sz="3250" dirty="0"/>
          </a:p>
        </p:txBody>
      </p:sp>
      <p:pic>
        <p:nvPicPr>
          <p:cNvPr id="18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2792" y="4027408"/>
            <a:ext cx="2503051" cy="2503051"/>
          </a:xfrm>
          <a:prstGeom prst="rect">
            <a:avLst/>
          </a:prstGeom>
        </p:spPr>
      </p:pic>
      <p:sp>
        <p:nvSpPr>
          <p:cNvPr id="19" name="Text 14"/>
          <p:cNvSpPr/>
          <p:nvPr/>
        </p:nvSpPr>
        <p:spPr>
          <a:xfrm>
            <a:off x="10161389" y="6694884"/>
            <a:ext cx="2085856" cy="2607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050"/>
              </a:lnSpc>
              <a:buNone/>
            </a:pPr>
            <a:r>
              <a:rPr lang="en-US" sz="16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Marketing </a:t>
            </a:r>
            <a:r>
              <a:rPr lang="en-US" sz="1600" dirty="0">
                <a:solidFill>
                  <a:srgbClr val="2C2821"/>
                </a:solidFill>
                <a:latin typeface="Abadi" panose="020B0604020104020204" pitchFamily="34" charset="0"/>
                <a:ea typeface="Alice" pitchFamily="34" charset="-122"/>
                <a:cs typeface="Alice" pitchFamily="34" charset="-120"/>
              </a:rPr>
              <a:t>&amp;</a:t>
            </a:r>
            <a:r>
              <a:rPr lang="en-US" sz="16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 Sales</a:t>
            </a:r>
            <a:endParaRPr lang="en-US" sz="1600" dirty="0"/>
          </a:p>
        </p:txBody>
      </p:sp>
      <p:sp>
        <p:nvSpPr>
          <p:cNvPr id="20" name="Text 15"/>
          <p:cNvSpPr/>
          <p:nvPr/>
        </p:nvSpPr>
        <p:spPr>
          <a:xfrm>
            <a:off x="9336405" y="7029212"/>
            <a:ext cx="3735943" cy="2316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800"/>
              </a:lnSpc>
              <a:buNone/>
            </a:pPr>
            <a:r>
              <a:rPr lang="en-US" sz="130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Acquisizione utenti e espansione B2B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227892"/>
            <a:ext cx="8590836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233E32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Il Team: Una Task Force Operativa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2220159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Siamo partiti da una domanda semplice: </a:t>
            </a:r>
            <a:r>
              <a:rPr lang="en-US" sz="1750" i="1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"Perché tenere separati i settori della crittografia e dell'intelligenza artificiale?"</a:t>
            </a:r>
            <a:endParaRPr lang="en-US" sz="1750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3008352"/>
            <a:ext cx="1767840" cy="176784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793790" y="559393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/>
              <a:t>Lorenzo	</a:t>
            </a:r>
          </a:p>
        </p:txBody>
      </p:sp>
      <p:sp>
        <p:nvSpPr>
          <p:cNvPr id="6" name="Text 3"/>
          <p:cNvSpPr/>
          <p:nvPr/>
        </p:nvSpPr>
        <p:spPr>
          <a:xfrm>
            <a:off x="793790" y="6084353"/>
            <a:ext cx="3048000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Sviluppo e ottimizzazione dei modelli di machine learning per la sicurezza predittiva</a:t>
            </a:r>
            <a:endParaRPr lang="en-US" sz="1750" dirty="0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5278" y="3008352"/>
            <a:ext cx="1767840" cy="1767840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4125278" y="5059680"/>
            <a:ext cx="298025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Network Infrastructure</a:t>
            </a:r>
            <a:endParaRPr lang="en-US" sz="2200" dirty="0"/>
          </a:p>
        </p:txBody>
      </p:sp>
      <p:sp>
        <p:nvSpPr>
          <p:cNvPr id="9" name="Text 5"/>
          <p:cNvSpPr/>
          <p:nvPr/>
        </p:nvSpPr>
        <p:spPr>
          <a:xfrm>
            <a:off x="4125279" y="6084353"/>
            <a:ext cx="3048119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Gestione dell'architettura server globale e ottimizzazione delle prestazioni</a:t>
            </a:r>
            <a:endParaRPr lang="en-US" sz="1750" dirty="0"/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6884" y="3008352"/>
            <a:ext cx="1767840" cy="1767840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7456884" y="505968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Security Lead</a:t>
            </a:r>
            <a:endParaRPr lang="en-US" sz="2200" dirty="0"/>
          </a:p>
        </p:txBody>
      </p:sp>
      <p:sp>
        <p:nvSpPr>
          <p:cNvPr id="12" name="Text 7"/>
          <p:cNvSpPr/>
          <p:nvPr/>
        </p:nvSpPr>
        <p:spPr>
          <a:xfrm>
            <a:off x="7456885" y="6084353"/>
            <a:ext cx="304811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Protocolli di sicurezza, penetration testing e compliance normativa</a:t>
            </a:r>
            <a:endParaRPr lang="en-US" sz="1750" dirty="0"/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88491" y="3008352"/>
            <a:ext cx="1767840" cy="1767840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10788491" y="505968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Growth Strategist</a:t>
            </a:r>
            <a:endParaRPr lang="en-US" sz="2200" dirty="0"/>
          </a:p>
        </p:txBody>
      </p:sp>
      <p:sp>
        <p:nvSpPr>
          <p:cNvPr id="15" name="Text 9"/>
          <p:cNvSpPr/>
          <p:nvPr/>
        </p:nvSpPr>
        <p:spPr>
          <a:xfrm>
            <a:off x="10788492" y="6084353"/>
            <a:ext cx="304811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Marketing, partnership strategiche e sviluppo del mercato B2B/B2C</a:t>
            </a:r>
            <a:endParaRPr lang="en-US" sz="1750" dirty="0"/>
          </a:p>
        </p:txBody>
      </p:sp>
      <p:sp>
        <p:nvSpPr>
          <p:cNvPr id="16" name="Text 2">
            <a:extLst>
              <a:ext uri="{FF2B5EF4-FFF2-40B4-BE49-F238E27FC236}">
                <a16:creationId xmlns:a16="http://schemas.microsoft.com/office/drawing/2014/main" id="{8C8FE38E-FA5E-A76F-B1BE-15546A11273A}"/>
              </a:ext>
            </a:extLst>
          </p:cNvPr>
          <p:cNvSpPr/>
          <p:nvPr/>
        </p:nvSpPr>
        <p:spPr>
          <a:xfrm>
            <a:off x="793790" y="510351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AI Architect</a:t>
            </a:r>
            <a:endParaRPr lang="en-US" sz="2200" dirty="0"/>
          </a:p>
        </p:txBody>
      </p:sp>
      <p:sp>
        <p:nvSpPr>
          <p:cNvPr id="17" name="Text 4">
            <a:extLst>
              <a:ext uri="{FF2B5EF4-FFF2-40B4-BE49-F238E27FC236}">
                <a16:creationId xmlns:a16="http://schemas.microsoft.com/office/drawing/2014/main" id="{0BE28EB2-03D6-8975-A515-8F054A32B916}"/>
              </a:ext>
            </a:extLst>
          </p:cNvPr>
          <p:cNvSpPr/>
          <p:nvPr/>
        </p:nvSpPr>
        <p:spPr>
          <a:xfrm>
            <a:off x="4125278" y="5572016"/>
            <a:ext cx="298025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/>
              <a:t>Matteo</a:t>
            </a:r>
          </a:p>
        </p:txBody>
      </p:sp>
      <p:sp>
        <p:nvSpPr>
          <p:cNvPr id="18" name="Text 6">
            <a:extLst>
              <a:ext uri="{FF2B5EF4-FFF2-40B4-BE49-F238E27FC236}">
                <a16:creationId xmlns:a16="http://schemas.microsoft.com/office/drawing/2014/main" id="{894646C0-7BEB-4C70-4F23-9F82D0500B8D}"/>
              </a:ext>
            </a:extLst>
          </p:cNvPr>
          <p:cNvSpPr/>
          <p:nvPr/>
        </p:nvSpPr>
        <p:spPr>
          <a:xfrm>
            <a:off x="7456884" y="557201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/>
              <a:t>Thomas</a:t>
            </a:r>
          </a:p>
        </p:txBody>
      </p:sp>
      <p:sp>
        <p:nvSpPr>
          <p:cNvPr id="19" name="Text 8">
            <a:extLst>
              <a:ext uri="{FF2B5EF4-FFF2-40B4-BE49-F238E27FC236}">
                <a16:creationId xmlns:a16="http://schemas.microsoft.com/office/drawing/2014/main" id="{C0C0537B-0D43-0A7D-8D84-7D37263CDCCB}"/>
              </a:ext>
            </a:extLst>
          </p:cNvPr>
          <p:cNvSpPr/>
          <p:nvPr/>
        </p:nvSpPr>
        <p:spPr>
          <a:xfrm>
            <a:off x="10788491" y="557201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/>
              <a:t>Alessandro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6115883" y="1257895"/>
            <a:ext cx="6199703" cy="5620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00"/>
              </a:lnSpc>
              <a:buNone/>
            </a:pPr>
            <a:r>
              <a:rPr lang="en-US" sz="3500" dirty="0">
                <a:solidFill>
                  <a:srgbClr val="233E32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La Privacy Diventa Intelligente</a:t>
            </a:r>
            <a:endParaRPr lang="en-US" sz="3500" dirty="0"/>
          </a:p>
        </p:txBody>
      </p:sp>
      <p:sp>
        <p:nvSpPr>
          <p:cNvPr id="4" name="Text 1"/>
          <p:cNvSpPr/>
          <p:nvPr/>
        </p:nvSpPr>
        <p:spPr>
          <a:xfrm>
            <a:off x="6385560" y="2194203"/>
            <a:ext cx="7615357" cy="51601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40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"Non investite solo in una VPN. Investite nella prossima generazione di sicurezza informatica che anticipa le minacce invece di reagire ad esse."</a:t>
            </a:r>
            <a:endParaRPr lang="en-US" sz="1400" dirty="0"/>
          </a:p>
        </p:txBody>
      </p:sp>
      <p:sp>
        <p:nvSpPr>
          <p:cNvPr id="5" name="Shape 2"/>
          <p:cNvSpPr/>
          <p:nvPr/>
        </p:nvSpPr>
        <p:spPr>
          <a:xfrm>
            <a:off x="6115883" y="2033826"/>
            <a:ext cx="22860" cy="836771"/>
          </a:xfrm>
          <a:prstGeom prst="rect">
            <a:avLst/>
          </a:prstGeom>
          <a:solidFill>
            <a:srgbClr val="1B5F39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Shape 3"/>
          <p:cNvSpPr/>
          <p:nvPr/>
        </p:nvSpPr>
        <p:spPr>
          <a:xfrm>
            <a:off x="6115883" y="3030974"/>
            <a:ext cx="719376" cy="1079063"/>
          </a:xfrm>
          <a:prstGeom prst="roundRect">
            <a:avLst>
              <a:gd name="adj" fmla="val 360040"/>
            </a:avLst>
          </a:prstGeom>
          <a:solidFill>
            <a:srgbClr val="F0EDE6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40673" y="3435548"/>
            <a:ext cx="269677" cy="269677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6977777" y="3210758"/>
            <a:ext cx="2358509" cy="2809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Tecnologia Proprietaria</a:t>
            </a:r>
            <a:endParaRPr lang="en-US" sz="1750" dirty="0"/>
          </a:p>
        </p:txBody>
      </p:sp>
      <p:sp>
        <p:nvSpPr>
          <p:cNvPr id="9" name="Text 5"/>
          <p:cNvSpPr/>
          <p:nvPr/>
        </p:nvSpPr>
        <p:spPr>
          <a:xfrm>
            <a:off x="6977777" y="3577233"/>
            <a:ext cx="7023140" cy="2580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40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AI-driven protection unica nel mercato</a:t>
            </a:r>
            <a:endParaRPr lang="en-US" sz="1400" dirty="0"/>
          </a:p>
        </p:txBody>
      </p:sp>
      <p:sp>
        <p:nvSpPr>
          <p:cNvPr id="10" name="Shape 6"/>
          <p:cNvSpPr/>
          <p:nvPr/>
        </p:nvSpPr>
        <p:spPr>
          <a:xfrm>
            <a:off x="6115883" y="4252555"/>
            <a:ext cx="719376" cy="1079063"/>
          </a:xfrm>
          <a:prstGeom prst="roundRect">
            <a:avLst>
              <a:gd name="adj" fmla="val 360040"/>
            </a:avLst>
          </a:prstGeom>
          <a:solidFill>
            <a:srgbClr val="F0EDE6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40673" y="4657130"/>
            <a:ext cx="269677" cy="269677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6977777" y="4432340"/>
            <a:ext cx="2389584" cy="2809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Partnership Strategiche</a:t>
            </a:r>
            <a:endParaRPr lang="en-US" sz="1750" dirty="0"/>
          </a:p>
        </p:txBody>
      </p:sp>
      <p:sp>
        <p:nvSpPr>
          <p:cNvPr id="13" name="Text 8"/>
          <p:cNvSpPr/>
          <p:nvPr/>
        </p:nvSpPr>
        <p:spPr>
          <a:xfrm>
            <a:off x="6977777" y="4798814"/>
            <a:ext cx="7023140" cy="2580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40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Microsoft, Cisco, OpenAI, NetworkChuck</a:t>
            </a:r>
            <a:endParaRPr lang="en-US" sz="1400" dirty="0"/>
          </a:p>
        </p:txBody>
      </p:sp>
      <p:sp>
        <p:nvSpPr>
          <p:cNvPr id="14" name="Shape 9"/>
          <p:cNvSpPr/>
          <p:nvPr/>
        </p:nvSpPr>
        <p:spPr>
          <a:xfrm>
            <a:off x="6115883" y="5474137"/>
            <a:ext cx="719376" cy="1079063"/>
          </a:xfrm>
          <a:prstGeom prst="roundRect">
            <a:avLst>
              <a:gd name="adj" fmla="val 360040"/>
            </a:avLst>
          </a:prstGeom>
          <a:solidFill>
            <a:srgbClr val="F0EDE6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5" name="Image 3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340673" y="5878711"/>
            <a:ext cx="269677" cy="269677"/>
          </a:xfrm>
          <a:prstGeom prst="rect">
            <a:avLst/>
          </a:prstGeom>
        </p:spPr>
      </p:pic>
      <p:sp>
        <p:nvSpPr>
          <p:cNvPr id="16" name="Text 10"/>
          <p:cNvSpPr/>
          <p:nvPr/>
        </p:nvSpPr>
        <p:spPr>
          <a:xfrm>
            <a:off x="6977777" y="5653921"/>
            <a:ext cx="2264569" cy="2809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Mercato in Espansione</a:t>
            </a:r>
            <a:endParaRPr lang="en-US" sz="1750" dirty="0"/>
          </a:p>
        </p:txBody>
      </p:sp>
      <p:sp>
        <p:nvSpPr>
          <p:cNvPr id="17" name="Text 11"/>
          <p:cNvSpPr/>
          <p:nvPr/>
        </p:nvSpPr>
        <p:spPr>
          <a:xfrm>
            <a:off x="6977777" y="6020395"/>
            <a:ext cx="7023140" cy="2580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40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Cybersecurity globale: $200B+ entro il 2026</a:t>
            </a:r>
            <a:endParaRPr lang="en-US" sz="1400" dirty="0"/>
          </a:p>
        </p:txBody>
      </p:sp>
      <p:sp>
        <p:nvSpPr>
          <p:cNvPr id="18" name="Text 12"/>
          <p:cNvSpPr/>
          <p:nvPr/>
        </p:nvSpPr>
        <p:spPr>
          <a:xfrm>
            <a:off x="6115883" y="6713577"/>
            <a:ext cx="7885033" cy="2580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400" b="1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Grazie per l'attenzione. Siamo pronti a ridefinire la sicurezza digitale insieme a voi.</a:t>
            </a:r>
            <a:endParaRPr lang="en-US" sz="1400" dirty="0"/>
          </a:p>
        </p:txBody>
      </p:sp>
      <p:pic>
        <p:nvPicPr>
          <p:cNvPr id="19" name="Picture 18" descr="A green shield with a head and text">
            <a:extLst>
              <a:ext uri="{FF2B5EF4-FFF2-40B4-BE49-F238E27FC236}">
                <a16:creationId xmlns:a16="http://schemas.microsoft.com/office/drawing/2014/main" id="{25EBD73B-8398-C16C-CC6A-84114983055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8564" y="2178383"/>
            <a:ext cx="4970112" cy="4970112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566</Words>
  <Application>Microsoft Office PowerPoint</Application>
  <PresentationFormat>Custom</PresentationFormat>
  <Paragraphs>111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Lora</vt:lpstr>
      <vt:lpstr>Abadi</vt:lpstr>
      <vt:lpstr>Arial</vt:lpstr>
      <vt:lpstr>Alice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lastModifiedBy>Alessandro</cp:lastModifiedBy>
  <cp:revision>8</cp:revision>
  <dcterms:created xsi:type="dcterms:W3CDTF">2026-02-12T10:22:09Z</dcterms:created>
  <dcterms:modified xsi:type="dcterms:W3CDTF">2026-02-12T10:48:47Z</dcterms:modified>
</cp:coreProperties>
</file>