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12.xml" ContentType="application/vnd.openxmlformats-officedocument.theme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presProps.xml" ContentType="application/vnd.openxmlformats-officedocument.presentationml.presProps+xml"/>
  <Override PartName="/ppt/media/image29.png" ContentType="image/png"/>
  <Override PartName="/ppt/media/image26.png" ContentType="image/png"/>
  <Override PartName="/ppt/media/image10.svg" ContentType="image/svg"/>
  <Override PartName="/ppt/media/image12.png" ContentType="image/png"/>
  <Override PartName="/ppt/media/image30.png" ContentType="image/png"/>
  <Override PartName="/ppt/media/image23.svg" ContentType="image/svg"/>
  <Override PartName="/ppt/media/image8.svg" ContentType="image/svg"/>
  <Override PartName="/ppt/media/image7.png" ContentType="image/png"/>
  <Override PartName="/ppt/media/image4.png" ContentType="image/png"/>
  <Override PartName="/ppt/media/image15.svg" ContentType="image/svg"/>
  <Override PartName="/ppt/media/image14.png" ContentType="image/png"/>
  <Override PartName="/ppt/media/image13.png" ContentType="image/png"/>
  <Override PartName="/ppt/media/image16.png" ContentType="image/png"/>
  <Override PartName="/ppt/media/image31.jpeg" ContentType="image/jpeg"/>
  <Override PartName="/ppt/media/image3.png" ContentType="image/png"/>
  <Override PartName="/ppt/media/image9.png" ContentType="image/png"/>
  <Override PartName="/ppt/media/image28.png" ContentType="image/png"/>
  <Override PartName="/ppt/media/image1.png" ContentType="image/png"/>
  <Override PartName="/ppt/media/image18.png" ContentType="image/png"/>
  <Override PartName="/ppt/media/image17.svg" ContentType="image/svg"/>
  <Override PartName="/ppt/media/image5.png" ContentType="image/png"/>
  <Override PartName="/ppt/media/image6.svg" ContentType="image/svg"/>
  <Override PartName="/ppt/media/image24.png" ContentType="image/png"/>
  <Override PartName="/ppt/media/image25.svg" ContentType="image/svg"/>
  <Override PartName="/ppt/media/image20.png" ContentType="image/png"/>
  <Override PartName="/ppt/media/image11.jpeg" ContentType="image/jpeg"/>
  <Override PartName="/ppt/media/image2.jpeg" ContentType="image/jpeg"/>
  <Override PartName="/ppt/media/image19.svg" ContentType="image/svg"/>
  <Override PartName="/ppt/media/image21.svg" ContentType="image/svg"/>
  <Override PartName="/ppt/media/image22.png" ContentType="image/png"/>
  <Override PartName="/ppt/media/image27.jpeg" ContentType="image/jpeg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fonts/Font_3_Noto_Sans_Italic.fntdata" ContentType="application/x-fontdata"/>
  <Override PartName="/ppt/fonts/Font_6_Fraunces_Italic.fntdata" ContentType="application/x-fontdata"/>
  <Override PartName="/ppt/fonts/Font_2_Noto_Sans_Bold.fntdata" ContentType="application/x-fontdata"/>
  <Override PartName="/ppt/fonts/Font_4_Noto_Sans_BoldItalic.fntdata" ContentType="application/x-fontdata"/>
  <Override PartName="/ppt/fonts/Font_7_Nobile_Regular.fntdata" ContentType="application/x-fontdata"/>
  <Override PartName="/ppt/fonts/Font_5_Fraunces_Regular.fntdata" ContentType="application/x-fontdata"/>
  <Override PartName="/ppt/fonts/Font_8_Nobile_Bold.fntdata" ContentType="application/x-fontdata"/>
  <Override PartName="/ppt/fonts/Font_11_Noto_Sans_CJK_SC_Regular.fntdata" ContentType="application/x-fontdata"/>
  <Override PartName="/ppt/fonts/Font_1_Noto_Sans_Regular.fntdata" ContentType="application/x-fontdata"/>
  <Override PartName="/ppt/fonts/Font_9_Nobile_Italic.fntdata" ContentType="application/x-fontdata"/>
  <Override PartName="/ppt/fonts/Font_10_Nobile_BoldItalic.fntdata" ContentType="application/x-fontdata"/>
  <Override PartName="/ppt/fonts/Font_12_Noto_Sans_CJK_SC_Bold.fntdata" ContentType="application/x-fontdata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4630400" cy="8229600"/>
  <p:notesSz cx="8229600" cy="14630400"/>
  <p:embeddedFontLst>
    <p:embeddedFont>
      <p:font typeface="Fraunces Extra Bold"/>
    </p:embeddedFont>
    <p:embeddedFont>
      <p:font typeface="Fraunces Light"/>
    </p:embeddedFont>
    <p:embeddedFont>
      <p:font typeface="Noto Sans"/>
      <p:regular r:id="rId15"/>
      <p:bold r:id="rId16"/>
      <p:italic r:id="rId17"/>
      <p:boldItalic r:id="rId18"/>
    </p:embeddedFont>
    <p:embeddedFont>
      <p:font typeface="Calibri Light"/>
    </p:embeddedFont>
    <p:embeddedFont>
      <p:font typeface="Fraunces"/>
      <p:regular r:id="rId19"/>
      <p:bold r:id="rId19"/>
      <p:italic r:id="rId20"/>
      <p:boldItalic r:id="rId20"/>
    </p:embeddedFont>
    <p:embeddedFont>
      <p:font typeface="Nobile"/>
      <p:regular r:id="rId21"/>
      <p:bold r:id="rId22"/>
      <p:italic r:id="rId23"/>
      <p:boldItalic r:id="rId24"/>
    </p:embeddedFont>
    <p:embeddedFont>
      <p:font typeface="Noto Sans CJK SC"/>
      <p:regular r:id="rId25"/>
      <p:bold r:id="rId26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font" Target="fonts/Font_1_Noto_Sans_Regular.fntdata"/><Relationship Id="rId16" Type="http://schemas.openxmlformats.org/officeDocument/2006/relationships/font" Target="fonts/Font_2_Noto_Sans_Bold.fntdata"/><Relationship Id="rId17" Type="http://schemas.openxmlformats.org/officeDocument/2006/relationships/font" Target="fonts/Font_3_Noto_Sans_Italic.fntdata"/><Relationship Id="rId18" Type="http://schemas.openxmlformats.org/officeDocument/2006/relationships/font" Target="fonts/Font_4_Noto_Sans_BoldItalic.fntdata"/><Relationship Id="rId19" Type="http://schemas.openxmlformats.org/officeDocument/2006/relationships/font" Target="fonts/Font_5_Fraunces_Regular.fntdata"/><Relationship Id="rId20" Type="http://schemas.openxmlformats.org/officeDocument/2006/relationships/font" Target="fonts/Font_6_Fraunces_Italic.fntdata"/><Relationship Id="rId21" Type="http://schemas.openxmlformats.org/officeDocument/2006/relationships/font" Target="fonts/Font_7_Nobile_Regular.fntdata"/><Relationship Id="rId22" Type="http://schemas.openxmlformats.org/officeDocument/2006/relationships/font" Target="fonts/Font_8_Nobile_Bold.fntdata"/><Relationship Id="rId23" Type="http://schemas.openxmlformats.org/officeDocument/2006/relationships/font" Target="fonts/Font_9_Nobile_Italic.fntdata"/><Relationship Id="rId24" Type="http://schemas.openxmlformats.org/officeDocument/2006/relationships/font" Target="fonts/Font_10_Nobile_BoldItalic.fntdata"/><Relationship Id="rId25" Type="http://schemas.openxmlformats.org/officeDocument/2006/relationships/font" Target="fonts/Font_11_Noto_Sans_CJK_SC_Regular.fntdata"/><Relationship Id="rId26" Type="http://schemas.openxmlformats.org/officeDocument/2006/relationships/font" Target="fonts/Font_12_Noto_Sans_CJK_SC_Bold.fntdata"/><Relationship Id="rId2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spostare la diapositiva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it-IT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delle note</a:t>
            </a:r>
            <a:endParaRPr b="0" lang="it-IT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&lt;intestazione&gt;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&lt;data/ora&gt;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&lt;piè di pagina&gt;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DA10417C-43DD-4855-B6B0-48F2BB29D7A4}" type="slidenum">
              <a:rPr b="0" lang="it-IT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627C85-D7CD-454D-A3D1-52AFA71DDC30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B32B6D-6500-49B0-A563-FAE7754F2BA0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2CFE6D6-DFFE-421E-861D-6D71A8661AF4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FBB01D-BC66-447F-9E4B-8E498835DC6B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4655A6C-1E52-448F-8B29-74B161CD841F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17E8B8A-1CE3-4FD0-B3D0-793FE9D1D6D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058AC8-F030-472B-8149-81B8431892AD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9266E0-7D5F-453F-8E1B-3DACC8CA975D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8B4FB2A-B521-490D-AE84-C2D831D9F551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F9C67BA-FD65-4FB5-96C5-0CD433F70E0C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&lt;numero&gt;</a:t>
            </a:fld>
            <a:endParaRPr b="0" lang="it-IT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7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8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9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0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2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</a:t>
            </a: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modificare il </a:t>
            </a: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formato del testo </a:t>
            </a: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3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4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5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6 master">
    <p:bg>
      <p:bgPr>
        <a:solidFill>
          <a:srgbClr val="faff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deeee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aff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360"/>
            <a:ext cx="1722240" cy="41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Fai clic per modificare il formato del testo del titolo</a:t>
            </a:r>
            <a:endParaRPr b="0" lang="it-IT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Fai clic per modificare il formato del testo della struttura</a:t>
            </a:r>
            <a:endParaRPr b="0" lang="it-IT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Secondo livello struttura</a:t>
            </a:r>
            <a:endParaRPr b="0" lang="it-IT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Terzo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Quarto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Quinto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Sesto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Settimo livello struttura</a:t>
            </a:r>
            <a:endParaRPr b="0" lang="it-IT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svg"/><Relationship Id="rId3" Type="http://schemas.openxmlformats.org/officeDocument/2006/relationships/image" Target="../media/image7.png"/><Relationship Id="rId4" Type="http://schemas.openxmlformats.org/officeDocument/2006/relationships/image" Target="../media/image8.svg"/><Relationship Id="rId5" Type="http://schemas.openxmlformats.org/officeDocument/2006/relationships/image" Target="../media/image9.png"/><Relationship Id="rId6" Type="http://schemas.openxmlformats.org/officeDocument/2006/relationships/image" Target="../media/image10.svg"/><Relationship Id="rId7" Type="http://schemas.openxmlformats.org/officeDocument/2006/relationships/image" Target="../media/image11.jpe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svg"/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8.png"/><Relationship Id="rId6" Type="http://schemas.openxmlformats.org/officeDocument/2006/relationships/image" Target="../media/image19.svg"/><Relationship Id="rId7" Type="http://schemas.openxmlformats.org/officeDocument/2006/relationships/image" Target="../media/image20.png"/><Relationship Id="rId8" Type="http://schemas.openxmlformats.org/officeDocument/2006/relationships/image" Target="../media/image21.svg"/><Relationship Id="rId9" Type="http://schemas.openxmlformats.org/officeDocument/2006/relationships/image" Target="../media/image22.png"/><Relationship Id="rId10" Type="http://schemas.openxmlformats.org/officeDocument/2006/relationships/image" Target="../media/image23.svg"/><Relationship Id="rId11" Type="http://schemas.openxmlformats.org/officeDocument/2006/relationships/image" Target="../media/image24.png"/><Relationship Id="rId12" Type="http://schemas.openxmlformats.org/officeDocument/2006/relationships/image" Target="../media/image25.svg"/><Relationship Id="rId13" Type="http://schemas.openxmlformats.org/officeDocument/2006/relationships/slideLayout" Target="../slideLayouts/slideLayout9.xml"/><Relationship Id="rId1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0" descr="preencoded.png"/>
          <p:cNvPicPr/>
          <p:nvPr/>
        </p:nvPicPr>
        <p:blipFill>
          <a:blip r:embed="rId1"/>
          <a:srcRect l="37055" t="0" r="18478" b="0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Text 0"/>
          <p:cNvSpPr/>
          <p:nvPr/>
        </p:nvSpPr>
        <p:spPr>
          <a:xfrm>
            <a:off x="793800" y="2563920"/>
            <a:ext cx="7556040" cy="14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4.0 e 5.0</a:t>
            </a:r>
            <a:endParaRPr b="0" lang="it-IT" sz="48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36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L'Evoluzione Digitale</a:t>
            </a:r>
            <a:endParaRPr b="0" lang="it-IT" sz="36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58" name="Text 1"/>
          <p:cNvSpPr/>
          <p:nvPr/>
        </p:nvSpPr>
        <p:spPr>
          <a:xfrm>
            <a:off x="793800" y="4321800"/>
            <a:ext cx="75560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Educazione Civica - Telecomunicazioni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Text 2"/>
          <p:cNvSpPr/>
          <p:nvPr/>
        </p:nvSpPr>
        <p:spPr>
          <a:xfrm>
            <a:off x="793800" y="7080120"/>
            <a:ext cx="755604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it-IT" sz="1750" strike="noStrike" u="none">
                <a:solidFill>
                  <a:srgbClr val="405449">
                    <a:alpha val="50000"/>
                  </a:srgbClr>
                </a:solidFill>
                <a:effectLst/>
                <a:uFillTx/>
                <a:latin typeface="Nobile"/>
                <a:ea typeface="Nobile"/>
              </a:rPr>
              <a:t>Bignotti - Bruttomesso - Calciano - Dell’Erario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 0" descr="preencoded.png"/>
          <p:cNvPicPr/>
          <p:nvPr/>
        </p:nvPicPr>
        <p:blipFill>
          <a:blip r:embed="rId1"/>
          <a:srcRect l="36880" t="164" r="18639" b="-164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5" name="Text 0"/>
          <p:cNvSpPr/>
          <p:nvPr/>
        </p:nvSpPr>
        <p:spPr>
          <a:xfrm>
            <a:off x="793800" y="660240"/>
            <a:ext cx="7556040" cy="11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450"/>
              </a:lnSpc>
              <a:tabLst>
                <a:tab algn="l" pos="0"/>
              </a:tabLst>
            </a:pPr>
            <a:r>
              <a:rPr b="1" lang="en-US" sz="35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4.0 vs 5.</a:t>
            </a:r>
            <a:r>
              <a:rPr b="1" lang="it-IT" sz="35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0</a:t>
            </a:r>
            <a:endParaRPr b="0" lang="it-IT" sz="35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  <a:p>
            <a:pPr>
              <a:lnSpc>
                <a:spcPts val="4450"/>
              </a:lnSpc>
              <a:tabLst>
                <a:tab algn="l" pos="0"/>
              </a:tabLst>
            </a:pPr>
            <a:r>
              <a:rPr b="1" lang="en-US" sz="28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Le Principali Differenze</a:t>
            </a:r>
            <a:endParaRPr b="0" lang="it-IT" sz="28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76" name="Shape 2"/>
          <p:cNvSpPr/>
          <p:nvPr/>
        </p:nvSpPr>
        <p:spPr>
          <a:xfrm>
            <a:off x="617400" y="2066400"/>
            <a:ext cx="7755120" cy="2569680"/>
          </a:xfrm>
          <a:prstGeom prst="flowChartAlternateProcess">
            <a:avLst/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Text 3"/>
          <p:cNvSpPr/>
          <p:nvPr/>
        </p:nvSpPr>
        <p:spPr>
          <a:xfrm>
            <a:off x="998280" y="2247840"/>
            <a:ext cx="1842840" cy="3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Industria 4.0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78" name="Text 4"/>
          <p:cNvSpPr/>
          <p:nvPr/>
        </p:nvSpPr>
        <p:spPr>
          <a:xfrm>
            <a:off x="998280" y="270432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Focus: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Automazione e digitalizzazione totale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Text 5"/>
          <p:cNvSpPr/>
          <p:nvPr/>
        </p:nvSpPr>
        <p:spPr>
          <a:xfrm>
            <a:off x="998280" y="310356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Macchine che potenzialmente sostituivano gli umani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Text 6"/>
          <p:cNvSpPr/>
          <p:nvPr/>
        </p:nvSpPr>
        <p:spPr>
          <a:xfrm>
            <a:off x="998280" y="3457080"/>
            <a:ext cx="3835080" cy="2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Obiettivo: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Efficienza e produttività di massa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Text 7"/>
          <p:cNvSpPr/>
          <p:nvPr/>
        </p:nvSpPr>
        <p:spPr>
          <a:xfrm>
            <a:off x="998280" y="381096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Riduzione dei costi operativi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Text 8"/>
          <p:cNvSpPr/>
          <p:nvPr/>
        </p:nvSpPr>
        <p:spPr>
          <a:xfrm>
            <a:off x="998280" y="416484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Interconnessione dei sistemi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Shape 9"/>
          <p:cNvSpPr/>
          <p:nvPr/>
        </p:nvSpPr>
        <p:spPr>
          <a:xfrm>
            <a:off x="617400" y="4999320"/>
            <a:ext cx="7755120" cy="2569680"/>
          </a:xfrm>
          <a:prstGeom prst="flowChartAlternateProcess">
            <a:avLst/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Text 10"/>
          <p:cNvSpPr/>
          <p:nvPr/>
        </p:nvSpPr>
        <p:spPr>
          <a:xfrm>
            <a:off x="998280" y="5180760"/>
            <a:ext cx="1825560" cy="3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Industria 5.0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85" name="Text 11"/>
          <p:cNvSpPr/>
          <p:nvPr/>
        </p:nvSpPr>
        <p:spPr>
          <a:xfrm>
            <a:off x="998280" y="563724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Focus: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Collaborazione Uomo-Macchina (l'uomo al centro)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Text 12"/>
          <p:cNvSpPr/>
          <p:nvPr/>
        </p:nvSpPr>
        <p:spPr>
          <a:xfrm>
            <a:off x="998280" y="603648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Robot che assistono e collaborano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Text 13"/>
          <p:cNvSpPr/>
          <p:nvPr/>
        </p:nvSpPr>
        <p:spPr>
          <a:xfrm>
            <a:off x="998280" y="6390360"/>
            <a:ext cx="3560400" cy="29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Obiettivo: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Personalizzazione dei prodotti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Text 14"/>
          <p:cNvSpPr/>
          <p:nvPr/>
        </p:nvSpPr>
        <p:spPr>
          <a:xfrm>
            <a:off x="998280" y="674388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Beni su misura per ogni consumatore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Text 15"/>
          <p:cNvSpPr/>
          <p:nvPr/>
        </p:nvSpPr>
        <p:spPr>
          <a:xfrm>
            <a:off x="998280" y="7097760"/>
            <a:ext cx="71931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Agilità e sostenibilità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 0"/>
          <p:cNvSpPr/>
          <p:nvPr/>
        </p:nvSpPr>
        <p:spPr>
          <a:xfrm>
            <a:off x="3134160" y="948600"/>
            <a:ext cx="836172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600"/>
              </a:lnSpc>
              <a:tabLst>
                <a:tab algn="l" pos="0"/>
              </a:tabLst>
            </a:pPr>
            <a:r>
              <a:rPr b="1" lang="en-US" sz="29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Conclusioni e Impatto sul Futuro del Lavoro</a:t>
            </a:r>
            <a:endParaRPr b="0" lang="it-IT" sz="29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91" name="Text 2"/>
          <p:cNvSpPr/>
          <p:nvPr/>
        </p:nvSpPr>
        <p:spPr>
          <a:xfrm>
            <a:off x="4133160" y="2484360"/>
            <a:ext cx="276948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1" lang="en-US" sz="22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Nuove Opportunità</a:t>
            </a:r>
            <a:endParaRPr b="0" lang="it-IT" sz="22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92" name="Text 3"/>
          <p:cNvSpPr/>
          <p:nvPr/>
        </p:nvSpPr>
        <p:spPr>
          <a:xfrm>
            <a:off x="3809520" y="2918520"/>
            <a:ext cx="3413520" cy="4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L'automazione </a:t>
            </a:r>
            <a:r>
              <a:rPr b="0" lang="en-US" sz="115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apre più posti di lavoro</a:t>
            </a:r>
            <a:r>
              <a:rPr b="0" lang="en-US" sz="11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di quanti ne elimini</a:t>
            </a:r>
            <a:endParaRPr b="0" lang="it-IT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Text 5"/>
          <p:cNvSpPr/>
          <p:nvPr/>
        </p:nvSpPr>
        <p:spPr>
          <a:xfrm>
            <a:off x="7749720" y="2484360"/>
            <a:ext cx="273240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1" lang="en-US" sz="22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Nuove Competenze</a:t>
            </a:r>
            <a:endParaRPr b="0" lang="it-IT" sz="22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94" name="Text 6"/>
          <p:cNvSpPr/>
          <p:nvPr/>
        </p:nvSpPr>
        <p:spPr>
          <a:xfrm>
            <a:off x="7407360" y="2918520"/>
            <a:ext cx="3413520" cy="23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Richieste abilità digitali, analitiche e creative</a:t>
            </a:r>
            <a:endParaRPr b="0" lang="it-IT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Text 8"/>
          <p:cNvSpPr/>
          <p:nvPr/>
        </p:nvSpPr>
        <p:spPr>
          <a:xfrm>
            <a:off x="6041880" y="4372920"/>
            <a:ext cx="254988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1" lang="en-US" sz="22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Benefici per Tutti</a:t>
            </a:r>
            <a:endParaRPr b="0" lang="it-IT" sz="22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96" name="Text 9"/>
          <p:cNvSpPr/>
          <p:nvPr/>
        </p:nvSpPr>
        <p:spPr>
          <a:xfrm>
            <a:off x="5608440" y="4806720"/>
            <a:ext cx="3413520" cy="4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Eliminazione dei compiti ripetitivi e maggiore soddisfazione</a:t>
            </a:r>
            <a:endParaRPr b="0" lang="it-IT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Shape 11"/>
          <p:cNvSpPr/>
          <p:nvPr/>
        </p:nvSpPr>
        <p:spPr>
          <a:xfrm>
            <a:off x="793800" y="6379560"/>
            <a:ext cx="13042440" cy="1003680"/>
          </a:xfrm>
          <a:prstGeom prst="roundRect">
            <a:avLst>
              <a:gd name="adj" fmla="val 13216"/>
            </a:avLst>
          </a:prstGeom>
          <a:solidFill>
            <a:srgbClr val="cce6d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 12"/>
          <p:cNvSpPr/>
          <p:nvPr/>
        </p:nvSpPr>
        <p:spPr>
          <a:xfrm>
            <a:off x="1318680" y="6563880"/>
            <a:ext cx="184248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800"/>
              </a:lnSpc>
              <a:tabLst>
                <a:tab algn="l" pos="0"/>
              </a:tabLst>
            </a:pPr>
            <a:r>
              <a:rPr b="1" lang="en-US" sz="1450" strike="noStrike" u="none">
                <a:solidFill>
                  <a:srgbClr val="000000"/>
                </a:solidFill>
                <a:effectLst/>
                <a:uFillTx/>
                <a:latin typeface="Fraunces"/>
                <a:ea typeface="Fraunces Extra Bold"/>
              </a:rPr>
              <a:t>La Sfida del Futuro</a:t>
            </a:r>
            <a:endParaRPr b="0" lang="it-IT" sz="14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99" name="Text 13"/>
          <p:cNvSpPr/>
          <p:nvPr/>
        </p:nvSpPr>
        <p:spPr>
          <a:xfrm>
            <a:off x="1043280" y="6941520"/>
            <a:ext cx="12645720" cy="23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È </a:t>
            </a:r>
            <a:r>
              <a:rPr b="1" lang="en-US" sz="11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necessario stabilire un quadro di regole</a:t>
            </a: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per l'Intelligenza Artificiale e le tecnologie emergenti, per guidare l'inevitabile progresso in modo </a:t>
            </a:r>
            <a:r>
              <a:rPr b="0" lang="en-US" sz="115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etico, sostenibile e inclusivo</a:t>
            </a:r>
            <a:endParaRPr b="0" lang="it-IT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00" name=""/>
          <p:cNvCxnSpPr/>
          <p:nvPr/>
        </p:nvCxnSpPr>
        <p:spPr>
          <a:xfrm>
            <a:off x="7329600" y="2095200"/>
            <a:ext cx="360" cy="1658880"/>
          </a:xfrm>
          <a:prstGeom prst="straightConnector1">
            <a:avLst/>
          </a:prstGeom>
          <a:ln>
            <a:solidFill>
              <a:srgbClr val="688776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0"/>
          <p:cNvSpPr/>
          <p:nvPr/>
        </p:nvSpPr>
        <p:spPr>
          <a:xfrm>
            <a:off x="793800" y="1046160"/>
            <a:ext cx="7488000" cy="70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Le Rivoluzioni Industriali</a:t>
            </a:r>
            <a:endParaRPr b="0" lang="it-IT" sz="44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61" name="Image 0" descr="preencoded.png"/>
          <p:cNvSpPr/>
          <p:nvPr/>
        </p:nvSpPr>
        <p:spPr>
          <a:xfrm>
            <a:off x="793800" y="2350440"/>
            <a:ext cx="6244200" cy="457740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Text 1"/>
          <p:cNvSpPr/>
          <p:nvPr/>
        </p:nvSpPr>
        <p:spPr>
          <a:xfrm>
            <a:off x="7599600" y="2322000"/>
            <a:ext cx="522720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00"/>
              </a:lnSpc>
              <a:tabLst>
                <a:tab algn="l" pos="0"/>
              </a:tabLst>
            </a:pPr>
            <a:r>
              <a:rPr b="1" lang="en-US" sz="26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Prima Rivoluzione Industriale</a:t>
            </a:r>
            <a:endParaRPr b="0" lang="it-IT" sz="2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63" name="Text 2"/>
          <p:cNvSpPr/>
          <p:nvPr/>
        </p:nvSpPr>
        <p:spPr>
          <a:xfrm>
            <a:off x="7599600" y="2973960"/>
            <a:ext cx="6244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1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Fine XVIII secolo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Text 3"/>
          <p:cNvSpPr/>
          <p:nvPr/>
        </p:nvSpPr>
        <p:spPr>
          <a:xfrm>
            <a:off x="7599600" y="3540960"/>
            <a:ext cx="6244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Meccanizzazione dei processi produttivi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 4"/>
          <p:cNvSpPr/>
          <p:nvPr/>
        </p:nvSpPr>
        <p:spPr>
          <a:xfrm>
            <a:off x="7599600" y="3983400"/>
            <a:ext cx="6244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Macchina a vapore e energia idraulica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Text 5"/>
          <p:cNvSpPr/>
          <p:nvPr/>
        </p:nvSpPr>
        <p:spPr>
          <a:xfrm>
            <a:off x="7599600" y="4425480"/>
            <a:ext cx="6244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Rivoluzione nei settori tessile e metallurgico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 6"/>
          <p:cNvSpPr/>
          <p:nvPr/>
        </p:nvSpPr>
        <p:spPr>
          <a:xfrm>
            <a:off x="7599600" y="4867560"/>
            <a:ext cx="6244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Moltiplicazione della forza fisica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0"/>
          <p:cNvSpPr/>
          <p:nvPr/>
        </p:nvSpPr>
        <p:spPr>
          <a:xfrm>
            <a:off x="793800" y="1046160"/>
            <a:ext cx="7488000" cy="70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Le Rivoluzioni Industriali</a:t>
            </a:r>
            <a:endParaRPr b="0" lang="it-IT" sz="44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69" name="Image 0" descr="preencoded.png"/>
          <p:cNvSpPr/>
          <p:nvPr/>
        </p:nvSpPr>
        <p:spPr>
          <a:xfrm>
            <a:off x="793800" y="2350440"/>
            <a:ext cx="6244200" cy="457740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1"/>
          <p:cNvSpPr/>
          <p:nvPr/>
        </p:nvSpPr>
        <p:spPr>
          <a:xfrm>
            <a:off x="7599600" y="2322000"/>
            <a:ext cx="5646240" cy="42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00"/>
              </a:lnSpc>
              <a:tabLst>
                <a:tab algn="l" pos="0"/>
              </a:tabLst>
            </a:pPr>
            <a:r>
              <a:rPr b="1" lang="it-IT" sz="26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Seconda</a:t>
            </a:r>
            <a:r>
              <a:rPr b="1" lang="en-US" sz="26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 Rivoluzione Industriale</a:t>
            </a:r>
            <a:endParaRPr b="0" lang="it-IT" sz="2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71" name="Text 2"/>
          <p:cNvSpPr/>
          <p:nvPr/>
        </p:nvSpPr>
        <p:spPr>
          <a:xfrm>
            <a:off x="7599600" y="2973960"/>
            <a:ext cx="3032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1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Fine XIX - Inizio XX secolo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Text 3"/>
          <p:cNvSpPr/>
          <p:nvPr/>
        </p:nvSpPr>
        <p:spPr>
          <a:xfrm>
            <a:off x="7599600" y="3540960"/>
            <a:ext cx="684180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Introduzione dell'elettricità e petrolio come fonti energetiche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Text 4"/>
          <p:cNvSpPr/>
          <p:nvPr/>
        </p:nvSpPr>
        <p:spPr>
          <a:xfrm>
            <a:off x="7599600" y="3983400"/>
            <a:ext cx="64094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Nascita della produzione di massa (catena di montaggio)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Text 5"/>
          <p:cNvSpPr/>
          <p:nvPr/>
        </p:nvSpPr>
        <p:spPr>
          <a:xfrm>
            <a:off x="7599600" y="4425480"/>
            <a:ext cx="675648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Sviluppo dell'industria chimica, siderurgica e automobilistica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Text 6"/>
          <p:cNvSpPr/>
          <p:nvPr/>
        </p:nvSpPr>
        <p:spPr>
          <a:xfrm>
            <a:off x="7599600" y="4867560"/>
            <a:ext cx="62330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849"/>
              </a:lnSpc>
              <a:buClr>
                <a:srgbClr val="405449"/>
              </a:buClr>
              <a:buFont typeface="Symbol" charset="2"/>
              <a:buChar char=""/>
            </a:pPr>
            <a:r>
              <a:rPr b="0" lang="en-US" sz="17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Espansione delle reti di comunicazione (telefono, radio)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0"/>
          <p:cNvSpPr/>
          <p:nvPr/>
        </p:nvSpPr>
        <p:spPr>
          <a:xfrm>
            <a:off x="793800" y="763920"/>
            <a:ext cx="8041320" cy="6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700"/>
              </a:lnSpc>
              <a:tabLst>
                <a:tab algn="l" pos="0"/>
              </a:tabLst>
            </a:pPr>
            <a:r>
              <a:rPr b="1" lang="en-US" sz="37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La Terza Rivoluzione</a:t>
            </a:r>
            <a:r>
              <a:rPr b="1" lang="it-IT" sz="37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 Industriale</a:t>
            </a:r>
            <a:endParaRPr b="0" lang="it-IT" sz="37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77" name="Shape 1"/>
          <p:cNvSpPr/>
          <p:nvPr/>
        </p:nvSpPr>
        <p:spPr>
          <a:xfrm>
            <a:off x="793800" y="1751760"/>
            <a:ext cx="4218840" cy="1881720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Shape 2"/>
          <p:cNvSpPr/>
          <p:nvPr/>
        </p:nvSpPr>
        <p:spPr>
          <a:xfrm>
            <a:off x="986400" y="1944720"/>
            <a:ext cx="578160" cy="578160"/>
          </a:xfrm>
          <a:prstGeom prst="roundRect">
            <a:avLst>
              <a:gd name="adj" fmla="val 15807384"/>
            </a:avLst>
          </a:prstGeom>
          <a:solidFill>
            <a:srgbClr val="43895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9" name="Image 0" descr="preencoded.png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1145520" y="2103840"/>
            <a:ext cx="259920" cy="25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Text 3"/>
          <p:cNvSpPr/>
          <p:nvPr/>
        </p:nvSpPr>
        <p:spPr>
          <a:xfrm>
            <a:off x="986400" y="2715840"/>
            <a:ext cx="240948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Elettronica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81" name="Text 4"/>
          <p:cNvSpPr/>
          <p:nvPr/>
        </p:nvSpPr>
        <p:spPr>
          <a:xfrm>
            <a:off x="986400" y="3132720"/>
            <a:ext cx="383328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Circuiti integrati e componenti digitali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Shape 5"/>
          <p:cNvSpPr/>
          <p:nvPr/>
        </p:nvSpPr>
        <p:spPr>
          <a:xfrm>
            <a:off x="5205600" y="1751760"/>
            <a:ext cx="4218840" cy="1881720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Shape 6"/>
          <p:cNvSpPr/>
          <p:nvPr/>
        </p:nvSpPr>
        <p:spPr>
          <a:xfrm>
            <a:off x="5398560" y="1944720"/>
            <a:ext cx="578160" cy="578160"/>
          </a:xfrm>
          <a:prstGeom prst="roundRect">
            <a:avLst>
              <a:gd name="adj" fmla="val 15807384"/>
            </a:avLst>
          </a:prstGeom>
          <a:solidFill>
            <a:srgbClr val="4a644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4" name="Image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5557320" y="2103840"/>
            <a:ext cx="259920" cy="25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" name="Text 7"/>
          <p:cNvSpPr/>
          <p:nvPr/>
        </p:nvSpPr>
        <p:spPr>
          <a:xfrm>
            <a:off x="5398560" y="2715840"/>
            <a:ext cx="240948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Telecomunicazioni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86" name="Text 8"/>
          <p:cNvSpPr/>
          <p:nvPr/>
        </p:nvSpPr>
        <p:spPr>
          <a:xfrm>
            <a:off x="5398560" y="3132720"/>
            <a:ext cx="383328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Connessioni e reti di trasmissione dati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Shape 9"/>
          <p:cNvSpPr/>
          <p:nvPr/>
        </p:nvSpPr>
        <p:spPr>
          <a:xfrm>
            <a:off x="9617400" y="1751760"/>
            <a:ext cx="4218840" cy="1881720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Shape 10"/>
          <p:cNvSpPr/>
          <p:nvPr/>
        </p:nvSpPr>
        <p:spPr>
          <a:xfrm>
            <a:off x="9810360" y="1944720"/>
            <a:ext cx="578160" cy="578160"/>
          </a:xfrm>
          <a:prstGeom prst="roundRect">
            <a:avLst>
              <a:gd name="adj" fmla="val 15807384"/>
            </a:avLst>
          </a:prstGeom>
          <a:solidFill>
            <a:srgbClr val="43895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9" name="Image 2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9969480" y="2103840"/>
            <a:ext cx="259920" cy="25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Text 11"/>
          <p:cNvSpPr/>
          <p:nvPr/>
        </p:nvSpPr>
        <p:spPr>
          <a:xfrm>
            <a:off x="9810360" y="2715840"/>
            <a:ext cx="240948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Informatica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91" name="Text 12"/>
          <p:cNvSpPr/>
          <p:nvPr/>
        </p:nvSpPr>
        <p:spPr>
          <a:xfrm>
            <a:off x="9810360" y="3132720"/>
            <a:ext cx="383328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Software e sistemi di elaborazione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Text 13"/>
          <p:cNvSpPr/>
          <p:nvPr/>
        </p:nvSpPr>
        <p:spPr>
          <a:xfrm>
            <a:off x="793800" y="4024080"/>
            <a:ext cx="7029360" cy="30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Dal 1950</a:t>
            </a:r>
            <a:r>
              <a:rPr b="1" lang="it-IT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-</a:t>
            </a:r>
            <a:r>
              <a:rPr b="1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1970</a:t>
            </a: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: passaggio storico dalla tecnologia analogica a quella digitale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Text 14"/>
          <p:cNvSpPr/>
          <p:nvPr/>
        </p:nvSpPr>
        <p:spPr>
          <a:xfrm>
            <a:off x="793800" y="4505760"/>
            <a:ext cx="7637040" cy="61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Questa rivoluzione ha </a:t>
            </a:r>
            <a:r>
              <a:rPr b="0" lang="en-US" sz="150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moltiplicato la velocità di elaborazione</a:t>
            </a: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delle informazioni, aprendo la strada alla digitalizzazione completa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Image 3" descr="preencoded.png"/>
          <p:cNvSpPr/>
          <p:nvPr/>
        </p:nvSpPr>
        <p:spPr>
          <a:xfrm>
            <a:off x="9641880" y="4067280"/>
            <a:ext cx="4194360" cy="3180960"/>
          </a:xfrm>
          <a:prstGeom prst="flowChartAlternateProcess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Text 0"/>
          <p:cNvSpPr/>
          <p:nvPr/>
        </p:nvSpPr>
        <p:spPr>
          <a:xfrm>
            <a:off x="793800" y="669600"/>
            <a:ext cx="7556040" cy="12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700"/>
              </a:lnSpc>
              <a:tabLst>
                <a:tab algn="l" pos="0"/>
              </a:tabLst>
            </a:pPr>
            <a:r>
              <a:rPr b="1" lang="en-US" sz="37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4.0</a:t>
            </a:r>
            <a:endParaRPr b="0" lang="it-IT" sz="37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97" name="Text 1"/>
          <p:cNvSpPr/>
          <p:nvPr/>
        </p:nvSpPr>
        <p:spPr>
          <a:xfrm>
            <a:off x="793800" y="1671120"/>
            <a:ext cx="192240" cy="24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Light"/>
              </a:rPr>
              <a:t>01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98" name="Shape 2"/>
          <p:cNvSpPr/>
          <p:nvPr/>
        </p:nvSpPr>
        <p:spPr>
          <a:xfrm>
            <a:off x="793800" y="1961280"/>
            <a:ext cx="3681360" cy="22680"/>
          </a:xfrm>
          <a:prstGeom prst="rect">
            <a:avLst/>
          </a:prstGeom>
          <a:solidFill>
            <a:srgbClr val="43895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9" name="Text 3"/>
          <p:cNvSpPr/>
          <p:nvPr/>
        </p:nvSpPr>
        <p:spPr>
          <a:xfrm>
            <a:off x="793800" y="2103480"/>
            <a:ext cx="368136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La Quarta Rivoluzione Industriale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00" name="Text 4"/>
          <p:cNvSpPr/>
          <p:nvPr/>
        </p:nvSpPr>
        <p:spPr>
          <a:xfrm>
            <a:off x="793800" y="2821680"/>
            <a:ext cx="368136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Identificata dalla Boston Consulting Group come la nuova era della produzione intelligente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 5"/>
          <p:cNvSpPr/>
          <p:nvPr/>
        </p:nvSpPr>
        <p:spPr>
          <a:xfrm>
            <a:off x="4668480" y="1671120"/>
            <a:ext cx="192240" cy="24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Light"/>
              </a:rPr>
              <a:t>02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02" name="Shape 6"/>
          <p:cNvSpPr/>
          <p:nvPr/>
        </p:nvSpPr>
        <p:spPr>
          <a:xfrm>
            <a:off x="4668480" y="1961280"/>
            <a:ext cx="3681360" cy="22680"/>
          </a:xfrm>
          <a:prstGeom prst="rect">
            <a:avLst/>
          </a:prstGeom>
          <a:solidFill>
            <a:srgbClr val="43895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 7"/>
          <p:cNvSpPr/>
          <p:nvPr/>
        </p:nvSpPr>
        <p:spPr>
          <a:xfrm>
            <a:off x="4668480" y="2103480"/>
            <a:ext cx="240948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Inizio: 2011-2014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04" name="Text 8"/>
          <p:cNvSpPr/>
          <p:nvPr/>
        </p:nvSpPr>
        <p:spPr>
          <a:xfrm>
            <a:off x="4668480" y="2520360"/>
            <a:ext cx="368136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Il termine nasce dal piano industriale del governo tedesco. Le prime smart factories diventano realtà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 9"/>
          <p:cNvSpPr/>
          <p:nvPr/>
        </p:nvSpPr>
        <p:spPr>
          <a:xfrm>
            <a:off x="793800" y="4083840"/>
            <a:ext cx="192240" cy="24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Light"/>
              </a:rPr>
              <a:t>03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06" name="Shape 10"/>
          <p:cNvSpPr/>
          <p:nvPr/>
        </p:nvSpPr>
        <p:spPr>
          <a:xfrm>
            <a:off x="793800" y="4388760"/>
            <a:ext cx="7556040" cy="22680"/>
          </a:xfrm>
          <a:prstGeom prst="rect">
            <a:avLst/>
          </a:prstGeom>
          <a:solidFill>
            <a:srgbClr val="43895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it-IT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 11"/>
          <p:cNvSpPr/>
          <p:nvPr/>
        </p:nvSpPr>
        <p:spPr>
          <a:xfrm>
            <a:off x="793800" y="4530600"/>
            <a:ext cx="246348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Obiettivo Principale</a:t>
            </a:r>
            <a:endParaRPr b="0" lang="it-IT" sz="18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08" name="Text 12"/>
          <p:cNvSpPr/>
          <p:nvPr/>
        </p:nvSpPr>
        <p:spPr>
          <a:xfrm>
            <a:off x="793800" y="4947480"/>
            <a:ext cx="7556040" cy="61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Rendere </a:t>
            </a:r>
            <a:r>
              <a:rPr b="1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smart</a:t>
            </a:r>
            <a:r>
              <a:rPr b="0" lang="en-US" sz="15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tutti i sistemi produttivi aziendali attraverso interconnessione e intelligenza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Shape 13"/>
          <p:cNvSpPr/>
          <p:nvPr/>
        </p:nvSpPr>
        <p:spPr>
          <a:xfrm>
            <a:off x="793800" y="6432480"/>
            <a:ext cx="7556040" cy="1127160"/>
          </a:xfrm>
          <a:prstGeom prst="roundRect">
            <a:avLst>
              <a:gd name="adj" fmla="val 15391"/>
            </a:avLst>
          </a:prstGeom>
          <a:solidFill>
            <a:srgbClr val="cce6d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Text 14"/>
          <p:cNvSpPr/>
          <p:nvPr/>
        </p:nvSpPr>
        <p:spPr>
          <a:xfrm>
            <a:off x="1054440" y="6673320"/>
            <a:ext cx="7102440" cy="61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Un contesto produttivo </a:t>
            </a:r>
            <a:r>
              <a:rPr b="0" lang="en-US" sz="150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smart, interconnesso e pervasivo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guidato</a:t>
            </a:r>
            <a:r>
              <a:rPr b="0" lang="it-IT" sz="15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 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all'innovazione digitale</a:t>
            </a:r>
            <a:endParaRPr b="0" lang="it-IT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0"/>
          <p:cNvSpPr/>
          <p:nvPr/>
        </p:nvSpPr>
        <p:spPr>
          <a:xfrm>
            <a:off x="793800" y="731160"/>
            <a:ext cx="10934640" cy="67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301"/>
              </a:lnSpc>
              <a:tabLst>
                <a:tab algn="l" pos="0"/>
              </a:tabLst>
            </a:pPr>
            <a:r>
              <a:rPr b="1" lang="en-US" sz="42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4.0: Il Concetto Fondamentale</a:t>
            </a:r>
            <a:endParaRPr b="0" lang="it-IT" sz="42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12" name="Text 1"/>
          <p:cNvSpPr/>
          <p:nvPr/>
        </p:nvSpPr>
        <p:spPr>
          <a:xfrm>
            <a:off x="793800" y="1943280"/>
            <a:ext cx="4284720" cy="40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49"/>
              </a:lnSpc>
              <a:tabLst>
                <a:tab algn="l" pos="0"/>
              </a:tabLst>
            </a:pPr>
            <a:r>
              <a:rPr b="1" lang="en-US" sz="25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Sistemi Cyber-Fisici (CPS)</a:t>
            </a:r>
            <a:endParaRPr b="0" lang="it-IT" sz="25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13" name="Text 2"/>
          <p:cNvSpPr/>
          <p:nvPr/>
        </p:nvSpPr>
        <p:spPr>
          <a:xfrm>
            <a:off x="793800" y="2562480"/>
            <a:ext cx="5579640" cy="68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Integrazione crescente di componenti fisiche e digitali nei processi industriali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4" name="Image 0" descr="preencoded.png"/>
          <p:cNvPicPr/>
          <p:nvPr/>
        </p:nvPicPr>
        <p:blipFill>
          <a:blip r:embed="rId1"/>
          <a:stretch/>
        </p:blipFill>
        <p:spPr>
          <a:xfrm>
            <a:off x="793800" y="3494520"/>
            <a:ext cx="5300640" cy="309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Shape 3"/>
          <p:cNvSpPr/>
          <p:nvPr/>
        </p:nvSpPr>
        <p:spPr>
          <a:xfrm>
            <a:off x="6907320" y="1970280"/>
            <a:ext cx="6936480" cy="1733040"/>
          </a:xfrm>
          <a:prstGeom prst="roundRect">
            <a:avLst>
              <a:gd name="adj" fmla="val 8441"/>
            </a:avLst>
          </a:prstGeom>
          <a:solidFill>
            <a:srgbClr val="fafffa"/>
          </a:solidFill>
          <a:ln w="30480">
            <a:solidFill>
              <a:srgbClr val="ced9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Text 5"/>
          <p:cNvSpPr/>
          <p:nvPr/>
        </p:nvSpPr>
        <p:spPr>
          <a:xfrm>
            <a:off x="7244640" y="2216160"/>
            <a:ext cx="296064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Produzione Dinamica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17" name="Text 6"/>
          <p:cNvSpPr/>
          <p:nvPr/>
        </p:nvSpPr>
        <p:spPr>
          <a:xfrm>
            <a:off x="7244640" y="2768040"/>
            <a:ext cx="6353280" cy="68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Capacità di adattarsi rapidamente ai cambiamenti di mercato e domanda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Shape 7"/>
          <p:cNvSpPr/>
          <p:nvPr/>
        </p:nvSpPr>
        <p:spPr>
          <a:xfrm>
            <a:off x="6907320" y="3918960"/>
            <a:ext cx="6936480" cy="1388160"/>
          </a:xfrm>
          <a:prstGeom prst="roundRect">
            <a:avLst>
              <a:gd name="adj" fmla="val 10537"/>
            </a:avLst>
          </a:prstGeom>
          <a:solidFill>
            <a:srgbClr val="fafffa"/>
          </a:solidFill>
          <a:ln w="30480">
            <a:solidFill>
              <a:srgbClr val="ced9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Text 9"/>
          <p:cNvSpPr/>
          <p:nvPr/>
        </p:nvSpPr>
        <p:spPr>
          <a:xfrm>
            <a:off x="7244640" y="4164840"/>
            <a:ext cx="323928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Facile Riconfigurazione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20" name="Text 10"/>
          <p:cNvSpPr/>
          <p:nvPr/>
        </p:nvSpPr>
        <p:spPr>
          <a:xfrm>
            <a:off x="7244640" y="4716720"/>
            <a:ext cx="63532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Sistemi flessibili che si modificano in tempo reale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Shape 11"/>
          <p:cNvSpPr/>
          <p:nvPr/>
        </p:nvSpPr>
        <p:spPr>
          <a:xfrm>
            <a:off x="6907320" y="5522760"/>
            <a:ext cx="6936480" cy="1733040"/>
          </a:xfrm>
          <a:prstGeom prst="roundRect">
            <a:avLst>
              <a:gd name="adj" fmla="val 8441"/>
            </a:avLst>
          </a:prstGeom>
          <a:solidFill>
            <a:srgbClr val="fafffa"/>
          </a:solidFill>
          <a:ln w="30480">
            <a:solidFill>
              <a:srgbClr val="ced9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 13"/>
          <p:cNvSpPr/>
          <p:nvPr/>
        </p:nvSpPr>
        <p:spPr>
          <a:xfrm>
            <a:off x="7244640" y="5768640"/>
            <a:ext cx="323208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Moltiplicazione dei Dati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23" name="Text 14"/>
          <p:cNvSpPr/>
          <p:nvPr/>
        </p:nvSpPr>
        <p:spPr>
          <a:xfrm>
            <a:off x="7244640" y="6320520"/>
            <a:ext cx="6353280" cy="68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La tecnologia aumenta la </a:t>
            </a:r>
            <a:r>
              <a:rPr b="0" lang="en-US" sz="165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quantità di informazioni</a:t>
            </a:r>
            <a:r>
              <a:rPr b="0" lang="en-US" sz="165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e il loro impiego strategico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0"/>
          <p:cNvSpPr/>
          <p:nvPr/>
        </p:nvSpPr>
        <p:spPr>
          <a:xfrm>
            <a:off x="793800" y="918000"/>
            <a:ext cx="8964360" cy="5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150"/>
              </a:lnSpc>
              <a:tabLst>
                <a:tab algn="l" pos="0"/>
              </a:tabLst>
            </a:pPr>
            <a:r>
              <a:rPr b="1" lang="en-US" sz="33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Le Tecnologie Abilitanti dell'Industria 4.0</a:t>
            </a:r>
            <a:endParaRPr b="0" lang="it-IT" sz="33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25" name="Text 1"/>
          <p:cNvSpPr/>
          <p:nvPr/>
        </p:nvSpPr>
        <p:spPr>
          <a:xfrm>
            <a:off x="793800" y="1789920"/>
            <a:ext cx="13042440" cy="2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 nove assi tecnologici identificati dalla Boston Consulting Group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6" name="Image 0" descr="preencoded.png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793800" y="225324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Text 2"/>
          <p:cNvSpPr/>
          <p:nvPr/>
        </p:nvSpPr>
        <p:spPr>
          <a:xfrm>
            <a:off x="793800" y="289116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Industrial IoT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28" name="Text 3"/>
          <p:cNvSpPr/>
          <p:nvPr/>
        </p:nvSpPr>
        <p:spPr>
          <a:xfrm>
            <a:off x="793800" y="3259080"/>
            <a:ext cx="6414840" cy="54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Sensori e dispositivi connessi a basso costo che raccolgono dati in tempo reale dalla produzione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9" name="Image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7421400" y="225324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Text 4"/>
          <p:cNvSpPr/>
          <p:nvPr/>
        </p:nvSpPr>
        <p:spPr>
          <a:xfrm>
            <a:off x="7421400" y="289116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Big Data Analysis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31" name="Text 5"/>
          <p:cNvSpPr/>
          <p:nvPr/>
        </p:nvSpPr>
        <p:spPr>
          <a:xfrm>
            <a:off x="7421400" y="3259080"/>
            <a:ext cx="6414840" cy="2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Analisi di enormi quantità di dati per ottimizzare processi e prevedere necessità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2" name="Image 2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793800" y="414360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" name="Text 6"/>
          <p:cNvSpPr/>
          <p:nvPr/>
        </p:nvSpPr>
        <p:spPr>
          <a:xfrm>
            <a:off x="793800" y="478152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Cloud Computing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34" name="Text 7"/>
          <p:cNvSpPr/>
          <p:nvPr/>
        </p:nvSpPr>
        <p:spPr>
          <a:xfrm>
            <a:off x="793800" y="5149080"/>
            <a:ext cx="6414840" cy="2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Archiviazione e elaborazione dati su piattaforme scalabili e accessibili ovunque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5" name="Image 3" descr="preencoded.png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7421400" y="414360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Text 8"/>
          <p:cNvSpPr/>
          <p:nvPr/>
        </p:nvSpPr>
        <p:spPr>
          <a:xfrm>
            <a:off x="7421400" y="478152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Robotica Avanzata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37" name="Text 9"/>
          <p:cNvSpPr/>
          <p:nvPr/>
        </p:nvSpPr>
        <p:spPr>
          <a:xfrm>
            <a:off x="7421400" y="5149080"/>
            <a:ext cx="6414840" cy="2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Robot collaborativi che lavorano fianco a fianco con gli operatori umani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8" name="Image 4" descr="preencoded.png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793800" y="576144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Text 10"/>
          <p:cNvSpPr/>
          <p:nvPr/>
        </p:nvSpPr>
        <p:spPr>
          <a:xfrm>
            <a:off x="793800" y="639936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Realtà Aumentata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40" name="Text 11"/>
          <p:cNvSpPr/>
          <p:nvPr/>
        </p:nvSpPr>
        <p:spPr>
          <a:xfrm>
            <a:off x="793800" y="6767280"/>
            <a:ext cx="6414840" cy="54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Sovrapposizione di informazioni digitali al mondo reale per assistenza e formazione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1" name="Image 5" descr="preencoded.png"/>
          <p:cNvPicPr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>
          <a:xfrm>
            <a:off x="7421400" y="5761440"/>
            <a:ext cx="424800" cy="42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Text 12"/>
          <p:cNvSpPr/>
          <p:nvPr/>
        </p:nvSpPr>
        <p:spPr>
          <a:xfrm>
            <a:off x="7421400" y="6399360"/>
            <a:ext cx="2126160" cy="2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16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Simulazione</a:t>
            </a:r>
            <a:endParaRPr b="0" lang="it-IT" sz="1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43" name="Text 13"/>
          <p:cNvSpPr/>
          <p:nvPr/>
        </p:nvSpPr>
        <p:spPr>
          <a:xfrm>
            <a:off x="7421400" y="6767280"/>
            <a:ext cx="6414840" cy="54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3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Modelli virtuali per testare e ottimizzare la produzione prima della realizzazione fisica</a:t>
            </a:r>
            <a:endParaRPr b="0" lang="it-IT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0"/>
          <p:cNvSpPr/>
          <p:nvPr/>
        </p:nvSpPr>
        <p:spPr>
          <a:xfrm>
            <a:off x="787320" y="618480"/>
            <a:ext cx="5820120" cy="72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700"/>
              </a:lnSpc>
              <a:tabLst>
                <a:tab algn="l" pos="0"/>
              </a:tabLst>
            </a:pPr>
            <a:r>
              <a:rPr b="1" lang="en-US" sz="45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5.0</a:t>
            </a:r>
            <a:endParaRPr b="0" lang="it-IT" sz="45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45" name="Text 1"/>
          <p:cNvSpPr/>
          <p:nvPr/>
        </p:nvSpPr>
        <p:spPr>
          <a:xfrm>
            <a:off x="787320" y="1599120"/>
            <a:ext cx="5981760" cy="4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300"/>
              </a:lnSpc>
              <a:tabLst>
                <a:tab algn="l" pos="0"/>
              </a:tabLst>
            </a:pPr>
            <a:r>
              <a:rPr b="1" lang="en-US" sz="26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La Nuova Visione Human-Centric</a:t>
            </a:r>
            <a:endParaRPr b="0" lang="it-IT" sz="26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46" name="Image 0" descr="preencoded.png"/>
          <p:cNvSpPr/>
          <p:nvPr/>
        </p:nvSpPr>
        <p:spPr>
          <a:xfrm>
            <a:off x="787320" y="2463480"/>
            <a:ext cx="6250680" cy="500796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Shape 2"/>
          <p:cNvSpPr/>
          <p:nvPr/>
        </p:nvSpPr>
        <p:spPr>
          <a:xfrm>
            <a:off x="7528680" y="3355200"/>
            <a:ext cx="379080" cy="379080"/>
          </a:xfrm>
          <a:prstGeom prst="roundRect">
            <a:avLst>
              <a:gd name="adj" fmla="val 40004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Text 3"/>
          <p:cNvSpPr/>
          <p:nvPr/>
        </p:nvSpPr>
        <p:spPr>
          <a:xfrm>
            <a:off x="8076960" y="3413160"/>
            <a:ext cx="348012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20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La Fase Successiva alla 4.0</a:t>
            </a:r>
            <a:endParaRPr b="0" lang="it-IT" sz="20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49" name="Text 4"/>
          <p:cNvSpPr/>
          <p:nvPr/>
        </p:nvSpPr>
        <p:spPr>
          <a:xfrm>
            <a:off x="8076960" y="3845520"/>
            <a:ext cx="4814280" cy="27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Focus sull'</a:t>
            </a: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interazione armoniosa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tra uomo e macchina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Shape 5"/>
          <p:cNvSpPr/>
          <p:nvPr/>
        </p:nvSpPr>
        <p:spPr>
          <a:xfrm>
            <a:off x="7528680" y="4452840"/>
            <a:ext cx="379080" cy="379080"/>
          </a:xfrm>
          <a:prstGeom prst="roundRect">
            <a:avLst>
              <a:gd name="adj" fmla="val 40004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 6"/>
          <p:cNvSpPr/>
          <p:nvPr/>
        </p:nvSpPr>
        <p:spPr>
          <a:xfrm>
            <a:off x="8076960" y="4510800"/>
            <a:ext cx="359568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20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Reintroduzione dell'Umano</a:t>
            </a:r>
            <a:endParaRPr b="0" lang="it-IT" sz="20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52" name="Text 7"/>
          <p:cNvSpPr/>
          <p:nvPr/>
        </p:nvSpPr>
        <p:spPr>
          <a:xfrm>
            <a:off x="8076960" y="4943160"/>
            <a:ext cx="577368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La </a:t>
            </a:r>
            <a:r>
              <a:rPr b="0" lang="en-US" sz="140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mente e creatività umana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 tornano al centro della struttura industriale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Shape 8"/>
          <p:cNvSpPr/>
          <p:nvPr/>
        </p:nvSpPr>
        <p:spPr>
          <a:xfrm>
            <a:off x="7528680" y="5820120"/>
            <a:ext cx="379080" cy="379080"/>
          </a:xfrm>
          <a:prstGeom prst="roundRect">
            <a:avLst>
              <a:gd name="adj" fmla="val 40004"/>
            </a:avLst>
          </a:prstGeom>
          <a:solidFill>
            <a:srgbClr val="e8f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 9"/>
          <p:cNvSpPr/>
          <p:nvPr/>
        </p:nvSpPr>
        <p:spPr>
          <a:xfrm>
            <a:off x="8076960" y="5878080"/>
            <a:ext cx="2036520" cy="26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tabLst>
                <a:tab algn="l" pos="0"/>
              </a:tabLst>
            </a:pPr>
            <a:r>
              <a:rPr b="1" lang="en-US" sz="200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Riconciliazione</a:t>
            </a:r>
            <a:endParaRPr b="0" lang="it-IT" sz="20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55" name="Text 10"/>
          <p:cNvSpPr/>
          <p:nvPr/>
        </p:nvSpPr>
        <p:spPr>
          <a:xfrm>
            <a:off x="8076960" y="6310440"/>
            <a:ext cx="5920200" cy="27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Uomo e macchina lavorano insieme per migliorare efficienza e qualità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 0" descr="preencoded.png"/>
          <p:cNvPicPr/>
          <p:nvPr/>
        </p:nvPicPr>
        <p:blipFill>
          <a:blip r:embed="rId1"/>
          <a:srcRect l="6279" t="-168" r="56210" b="168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Text 0"/>
          <p:cNvSpPr/>
          <p:nvPr/>
        </p:nvSpPr>
        <p:spPr>
          <a:xfrm>
            <a:off x="792360" y="624240"/>
            <a:ext cx="7558920" cy="11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450"/>
              </a:lnSpc>
              <a:tabLst>
                <a:tab algn="l" pos="0"/>
              </a:tabLst>
            </a:pPr>
            <a:r>
              <a:rPr b="1" lang="en-US" sz="355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Industria 5.0</a:t>
            </a:r>
            <a:endParaRPr b="0" lang="it-IT" sz="35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pic>
        <p:nvPicPr>
          <p:cNvPr id="158" name="Image 1" descr="preencoded.png"/>
          <p:cNvPicPr/>
          <p:nvPr/>
        </p:nvPicPr>
        <p:blipFill>
          <a:blip r:embed="rId2"/>
          <a:stretch/>
        </p:blipFill>
        <p:spPr>
          <a:xfrm>
            <a:off x="799920" y="1632600"/>
            <a:ext cx="905400" cy="108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" name="Text 1"/>
          <p:cNvSpPr/>
          <p:nvPr/>
        </p:nvSpPr>
        <p:spPr>
          <a:xfrm>
            <a:off x="1886760" y="1813680"/>
            <a:ext cx="226368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1" lang="en-US" sz="17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Osservano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60" name="Text 2"/>
          <p:cNvSpPr/>
          <p:nvPr/>
        </p:nvSpPr>
        <p:spPr>
          <a:xfrm>
            <a:off x="1886760" y="2205360"/>
            <a:ext cx="4007880" cy="2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 </a:t>
            </a:r>
            <a:r>
              <a:rPr b="0" lang="it-IT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r</a:t>
            </a: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obot analizzano l'ambiente e le azioni umane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1" name="Image 2" descr="preencoded.png"/>
          <p:cNvPicPr/>
          <p:nvPr/>
        </p:nvPicPr>
        <p:blipFill>
          <a:blip r:embed="rId3"/>
          <a:stretch/>
        </p:blipFill>
        <p:spPr>
          <a:xfrm>
            <a:off x="799920" y="2719440"/>
            <a:ext cx="905400" cy="108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Text 3"/>
          <p:cNvSpPr/>
          <p:nvPr/>
        </p:nvSpPr>
        <p:spPr>
          <a:xfrm>
            <a:off x="1886760" y="2900520"/>
            <a:ext cx="226368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1" lang="en-US" sz="17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Imparano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63" name="Text 4"/>
          <p:cNvSpPr/>
          <p:nvPr/>
        </p:nvSpPr>
        <p:spPr>
          <a:xfrm>
            <a:off x="1886760" y="3292200"/>
            <a:ext cx="647208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Acquisiscono nuove competenze dall'esperienza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4" name="Image 3" descr="preencoded.png"/>
          <p:cNvPicPr/>
          <p:nvPr/>
        </p:nvPicPr>
        <p:blipFill>
          <a:blip r:embed="rId4"/>
          <a:stretch/>
        </p:blipFill>
        <p:spPr>
          <a:xfrm>
            <a:off x="799920" y="3805920"/>
            <a:ext cx="905400" cy="108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Text 5"/>
          <p:cNvSpPr/>
          <p:nvPr/>
        </p:nvSpPr>
        <p:spPr>
          <a:xfrm>
            <a:off x="1886760" y="3987000"/>
            <a:ext cx="226368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1" lang="en-US" sz="1750" strike="noStrike" u="none">
                <a:solidFill>
                  <a:srgbClr val="405449"/>
                </a:solidFill>
                <a:effectLst/>
                <a:uFillTx/>
                <a:latin typeface="Fraunces"/>
                <a:ea typeface="Fraunces Extra Bold"/>
              </a:rPr>
              <a:t>Collaborano</a:t>
            </a:r>
            <a:endParaRPr b="0" lang="it-IT" sz="175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66" name="Text 6"/>
          <p:cNvSpPr/>
          <p:nvPr/>
        </p:nvSpPr>
        <p:spPr>
          <a:xfrm>
            <a:off x="1886760" y="4378680"/>
            <a:ext cx="647208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Eseguono lavori affiancando gli umani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Text 7"/>
          <p:cNvSpPr/>
          <p:nvPr/>
        </p:nvSpPr>
        <p:spPr>
          <a:xfrm>
            <a:off x="792360" y="5672520"/>
            <a:ext cx="2716560" cy="33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00" strike="noStrike" u="none">
                <a:solidFill>
                  <a:srgbClr val="3b4540"/>
                </a:solidFill>
                <a:effectLst/>
                <a:uFillTx/>
                <a:latin typeface="Fraunces"/>
                <a:ea typeface="Fraunces Extra Bold"/>
              </a:rPr>
              <a:t>Il Valore Umano</a:t>
            </a:r>
            <a:endParaRPr b="0" lang="it-IT" sz="2100" strike="noStrike" u="none">
              <a:solidFill>
                <a:srgbClr val="000000"/>
              </a:solidFill>
              <a:effectLst/>
              <a:uFillTx/>
              <a:latin typeface="Fraunces"/>
            </a:endParaRPr>
          </a:p>
        </p:txBody>
      </p:sp>
      <p:sp>
        <p:nvSpPr>
          <p:cNvPr id="168" name="Text 8"/>
          <p:cNvSpPr/>
          <p:nvPr/>
        </p:nvSpPr>
        <p:spPr>
          <a:xfrm>
            <a:off x="792360" y="6193080"/>
            <a:ext cx="355824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Pensiero critico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Text 9"/>
          <p:cNvSpPr/>
          <p:nvPr/>
        </p:nvSpPr>
        <p:spPr>
          <a:xfrm>
            <a:off x="792360" y="6546240"/>
            <a:ext cx="355824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Capacità di adattamento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Text 10"/>
          <p:cNvSpPr/>
          <p:nvPr/>
        </p:nvSpPr>
        <p:spPr>
          <a:xfrm>
            <a:off x="792360" y="6899040"/>
            <a:ext cx="355824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Creatività e problem solving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Text 11"/>
          <p:cNvSpPr/>
          <p:nvPr/>
        </p:nvSpPr>
        <p:spPr>
          <a:xfrm>
            <a:off x="792360" y="7252200"/>
            <a:ext cx="355824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405449"/>
              </a:buClr>
              <a:buFont typeface="Symbol" charset="2"/>
              <a:buChar char=""/>
            </a:pPr>
            <a:r>
              <a:rPr b="1" lang="en-US" sz="1400" strike="noStrike" u="none">
                <a:solidFill>
                  <a:srgbClr val="405449"/>
                </a:solidFill>
                <a:effectLst/>
                <a:uFillTx/>
                <a:latin typeface="Nobile"/>
                <a:ea typeface="Nobile"/>
              </a:rPr>
              <a:t>Intelligenza emotiva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Shape 12"/>
          <p:cNvSpPr/>
          <p:nvPr/>
        </p:nvSpPr>
        <p:spPr>
          <a:xfrm>
            <a:off x="5122800" y="6093360"/>
            <a:ext cx="3558240" cy="1638000"/>
          </a:xfrm>
          <a:prstGeom prst="roundRect">
            <a:avLst>
              <a:gd name="adj" fmla="val 9949"/>
            </a:avLst>
          </a:prstGeom>
          <a:solidFill>
            <a:srgbClr val="cce6d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it-IT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Text 13"/>
          <p:cNvSpPr/>
          <p:nvPr/>
        </p:nvSpPr>
        <p:spPr>
          <a:xfrm>
            <a:off x="5445360" y="6319800"/>
            <a:ext cx="3054960" cy="115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438951"/>
                </a:solidFill>
                <a:effectLst/>
                <a:uFillTx/>
                <a:latin typeface="Nobile"/>
                <a:ea typeface="Nobile"/>
              </a:rPr>
              <a:t>I robot non sostituiscono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gli umani, ma </a:t>
            </a:r>
            <a:r>
              <a:rPr b="1" lang="en-US" sz="14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cooperano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Nobile"/>
                <a:ea typeface="Nobile"/>
              </a:rPr>
              <a:t> con loro, combinando calcolo cognitivo e intelletto creativo</a:t>
            </a:r>
            <a:endParaRPr b="0" lang="it-IT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Arial" pitchFamily="0" charset="1"/>
        <a:cs typeface="Arial" pitchFamily="0" charset="1"/>
      </a:majorFont>
      <a:minorFont>
        <a:latin typeface="Calibri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LibreOffice/25.8.3.2$Linux_X86_64 LibreOffice_project/8ca8d55c161d602844f5428fa4b58097424e324e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2025-12-10T15:46:05Z</dcterms:created>
  <dc:creator/>
  <dc:description/>
  <dc:language>it-IT</dc:language>
  <cp:lastModifiedBy/>
  <dcterms:modified xsi:type="dcterms:W3CDTF">2025-12-10T21:44:55Z</dcterms:modified>
  <cp:revision>18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11</vt:r8>
  </property>
  <property fmtid="{D5CDD505-2E9C-101B-9397-08002B2CF9AE}" pid="4" name="PresentationFormat">
    <vt:lpwstr>On-screen Show (4:3)</vt:lpwstr>
  </property>
  <property fmtid="{D5CDD505-2E9C-101B-9397-08002B2CF9AE}" pid="5" name="Slides">
    <vt:r8>11</vt:r8>
  </property>
</Properties>
</file>