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Default Extension="fntdata" ContentType="application/x-fontdata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12.xml" ContentType="application/vnd.openxmlformats-officedocument.theme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presProps.xml" ContentType="application/vnd.openxmlformats-officedocument.presentationml.presProps+xml"/>
  <Override PartName="/ppt/media/image29.png" ContentType="image/png"/>
  <Override PartName="/ppt/media/image26.png" ContentType="image/png"/>
  <Override PartName="/ppt/media/image10.svg" ContentType="image/svg"/>
  <Override PartName="/ppt/media/image12.png" ContentType="image/png"/>
  <Override PartName="/ppt/media/image30.png" ContentType="image/png"/>
  <Override PartName="/ppt/media/image23.svg" ContentType="image/svg"/>
  <Override PartName="/ppt/media/image8.svg" ContentType="image/svg"/>
  <Override PartName="/ppt/media/image7.png" ContentType="image/png"/>
  <Override PartName="/ppt/media/image4.png" ContentType="image/png"/>
  <Override PartName="/ppt/media/image15.svg" ContentType="image/svg"/>
  <Override PartName="/ppt/media/image14.png" ContentType="image/png"/>
  <Override PartName="/ppt/media/image13.png" ContentType="image/png"/>
  <Override PartName="/ppt/media/image16.png" ContentType="image/png"/>
  <Override PartName="/ppt/media/image31.jpeg" ContentType="image/jpeg"/>
  <Override PartName="/ppt/media/image3.png" ContentType="image/png"/>
  <Override PartName="/ppt/media/image9.png" ContentType="image/png"/>
  <Override PartName="/ppt/media/image28.png" ContentType="image/png"/>
  <Override PartName="/ppt/media/image1.png" ContentType="image/png"/>
  <Override PartName="/ppt/media/image18.png" ContentType="image/png"/>
  <Override PartName="/ppt/media/image17.svg" ContentType="image/svg"/>
  <Override PartName="/ppt/media/image5.png" ContentType="image/png"/>
  <Override PartName="/ppt/media/image6.svg" ContentType="image/svg"/>
  <Override PartName="/ppt/media/image24.png" ContentType="image/png"/>
  <Override PartName="/ppt/media/image25.svg" ContentType="image/svg"/>
  <Override PartName="/ppt/media/image20.png" ContentType="image/png"/>
  <Override PartName="/ppt/media/image11.jpeg" ContentType="image/jpeg"/>
  <Override PartName="/ppt/media/image2.jpeg" ContentType="image/jpeg"/>
  <Override PartName="/ppt/media/image19.svg" ContentType="image/svg"/>
  <Override PartName="/ppt/media/image21.svg" ContentType="image/svg"/>
  <Override PartName="/ppt/media/image22.png" ContentType="image/png"/>
  <Override PartName="/ppt/media/image27.jpeg" ContentType="image/jpeg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fonts/Font_3_Noto_Sans_Italic.fntdata" ContentType="application/x-fontdata"/>
  <Override PartName="/ppt/fonts/Font_6_Fraunces_Italic.fntdata" ContentType="application/x-fontdata"/>
  <Override PartName="/ppt/fonts/Font_2_Noto_Sans_Bold.fntdata" ContentType="application/x-fontdata"/>
  <Override PartName="/ppt/fonts/Font_4_Noto_Sans_BoldItalic.fntdata" ContentType="application/x-fontdata"/>
  <Override PartName="/ppt/fonts/Font_7_Nobile_Regular.fntdata" ContentType="application/x-fontdata"/>
  <Override PartName="/ppt/fonts/Font_5_Fraunces_Regular.fntdata" ContentType="application/x-fontdata"/>
  <Override PartName="/ppt/fonts/Font_8_Nobile_Bold.fntdata" ContentType="application/x-fontdata"/>
  <Override PartName="/ppt/fonts/Font_11_Noto_Sans_CJK_SC_Regular.fntdata" ContentType="application/x-fontdata"/>
  <Override PartName="/ppt/fonts/Font_1_Noto_Sans_Regular.fntdata" ContentType="application/x-fontdata"/>
  <Override PartName="/ppt/fonts/Font_9_Nobile_Italic.fntdata" ContentType="application/x-fontdata"/>
  <Override PartName="/ppt/fonts/Font_10_Nobile_BoldItalic.fntdata" ContentType="application/x-fontdata"/>
  <Override PartName="/ppt/fonts/Font_12_Noto_Sans_CJK_SC_Bold.fntdata" ContentType="application/x-fontdata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10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notesSlides/_rels/notesSlide11.xml.rels" ContentType="application/vnd.openxmlformats-package.relationships+xml"/>
  <Override PartName="/ppt/notesSlides/_rels/notesSlide4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3.xml.rels" ContentType="application/vnd.openxmlformats-package.relationships+xml"/>
  <Override PartName="/ppt/notesSlides/_rels/notesSlide8.xml.rels" ContentType="application/vnd.openxmlformats-package.relationships+xml"/>
  <Override PartName="/ppt/notesSlides/_rels/notesSlide7.xml.rels" ContentType="application/vnd.openxmlformats-package.relationships+xml"/>
  <Override PartName="/ppt/notesSlides/_rels/notesSlide6.xml.rels" ContentType="application/vnd.openxmlformats-package.relationships+xml"/>
  <Override PartName="/ppt/notesSlides/_rels/notesSlide5.xml.rels" ContentType="application/vnd.openxmlformats-package.relationships+xml"/>
  <Override PartName="/ppt/notesSlides/_rels/notesSlide2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embedTrueTypeFonts="1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4630400" cy="8229600"/>
  <p:notesSz cx="8229600" cy="14630400"/>
  <p:embeddedFontLst>
    <p:embeddedFont>
      <p:font typeface="Fraunces Extra Bold"/>
    </p:embeddedFont>
    <p:embeddedFont>
      <p:font typeface="Fraunces Light"/>
    </p:embeddedFont>
    <p:embeddedFont>
      <p:font typeface="Noto Sans"/>
      <p:regular r:id="rId15"/>
      <p:bold r:id="rId16"/>
      <p:italic r:id="rId17"/>
      <p:boldItalic r:id="rId18"/>
    </p:embeddedFont>
    <p:embeddedFont>
      <p:font typeface="Calibri Light"/>
    </p:embeddedFont>
    <p:embeddedFont>
      <p:font typeface="Fraunces"/>
      <p:regular r:id="rId19"/>
      <p:bold r:id="rId19"/>
      <p:italic r:id="rId20"/>
      <p:boldItalic r:id="rId20"/>
    </p:embeddedFont>
    <p:embeddedFont>
      <p:font typeface="Nobile"/>
      <p:regular r:id="rId21"/>
      <p:bold r:id="rId22"/>
      <p:italic r:id="rId23"/>
      <p:boldItalic r:id="rId24"/>
    </p:embeddedFont>
    <p:embeddedFont>
      <p:font typeface="Noto Sans CJK SC"/>
      <p:regular r:id="rId25"/>
      <p:bold r:id="rId26"/>
    </p:embeddedFont>
  </p:embeddedFontLst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font" Target="fonts/Font_1_Noto_Sans_Regular.fntdata"/><Relationship Id="rId16" Type="http://schemas.openxmlformats.org/officeDocument/2006/relationships/font" Target="fonts/Font_2_Noto_Sans_Bold.fntdata"/><Relationship Id="rId17" Type="http://schemas.openxmlformats.org/officeDocument/2006/relationships/font" Target="fonts/Font_3_Noto_Sans_Italic.fntdata"/><Relationship Id="rId18" Type="http://schemas.openxmlformats.org/officeDocument/2006/relationships/font" Target="fonts/Font_4_Noto_Sans_BoldItalic.fntdata"/><Relationship Id="rId19" Type="http://schemas.openxmlformats.org/officeDocument/2006/relationships/font" Target="fonts/Font_5_Fraunces_Regular.fntdata"/><Relationship Id="rId20" Type="http://schemas.openxmlformats.org/officeDocument/2006/relationships/font" Target="fonts/Font_6_Fraunces_Italic.fntdata"/><Relationship Id="rId21" Type="http://schemas.openxmlformats.org/officeDocument/2006/relationships/font" Target="fonts/Font_7_Nobile_Regular.fntdata"/><Relationship Id="rId22" Type="http://schemas.openxmlformats.org/officeDocument/2006/relationships/font" Target="fonts/Font_8_Nobile_Bold.fntdata"/><Relationship Id="rId23" Type="http://schemas.openxmlformats.org/officeDocument/2006/relationships/font" Target="fonts/Font_9_Nobile_Italic.fntdata"/><Relationship Id="rId24" Type="http://schemas.openxmlformats.org/officeDocument/2006/relationships/font" Target="fonts/Font_10_Nobile_BoldItalic.fntdata"/><Relationship Id="rId25" Type="http://schemas.openxmlformats.org/officeDocument/2006/relationships/font" Target="fonts/Font_11_Noto_Sans_CJK_SC_Regular.fntdata"/><Relationship Id="rId26" Type="http://schemas.openxmlformats.org/officeDocument/2006/relationships/font" Target="fonts/Font_12_Noto_Sans_CJK_SC_Bold.fntdata"/><Relationship Id="rId27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it-IT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Fai clic per spostare la diapositiva</a:t>
            </a: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it-IT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Fai clic per modificare il formato delle note</a:t>
            </a:r>
            <a:endParaRPr b="0" lang="it-I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&lt;intestazione&gt;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&lt;data/ora&gt;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DA10417C-43DD-4855-B6B0-48F2BB29D7A4}" type="slidenum"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&lt;numero&gt;</a:t>
            </a:fld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0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F627C85-D7CD-454D-A3D1-52AFA71DDC30}" type="slidenum"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&lt;numero&gt;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0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BFBB01D-BC66-447F-9E4B-8E498835DC6B}" type="slidenum"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&lt;numero&gt;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0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>
              <a:buNone/>
            </a:pPr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1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4655A6C-1E52-448F-8B29-74B161CD841F}" type="slidenum"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&lt;numero&gt;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17E8B8A-1CE3-4FD0-B3D0-793FE9D1D6D7}" type="slidenum"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&lt;numero&gt;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1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F058AC8-F030-472B-8149-81B8431892AD}" type="slidenum"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&lt;numero&gt;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2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B9266E0-7D5F-453F-8E1B-3DACC8CA975D}" type="slidenum"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&lt;numero&gt;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2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8B4FB2A-B521-490D-AE84-C2D831D9F551}" type="slidenum"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&lt;numero&gt;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F9C67BA-FD65-4FB5-96C5-0CD433F70E0C}" type="slidenum"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&lt;numero&gt;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2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0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2B32B6D-6500-49B0-A563-FAE7754F2BA0}" type="slidenum"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&lt;numero&gt;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3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2CFE6D6-DFFE-421E-861D-6D71A8661AF4}" type="slidenum"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&lt;numero&gt;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.png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.png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.png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.png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.png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.png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.png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.png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.png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gamma.app/?utm_source=made-with-gamma" TargetMode="External"/><Relationship Id="rId3" Type="http://schemas.openxmlformats.org/officeDocument/2006/relationships/image" Target="../media/image1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bg>
      <p:bgPr>
        <a:solidFill>
          <a:srgbClr val="faf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lide 9 master">
    <p:bg>
      <p:bgPr>
        <a:solidFill>
          <a:srgbClr val="faf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deeee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afff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" name="Image 0" descr="preencoded.png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12839040" y="7749360"/>
            <a:ext cx="1722240" cy="41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it-IT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Fai clic per modificare il formato del testo del titolo</a:t>
            </a: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Fai clic per modificare il formato del testo della struttura</a:t>
            </a:r>
            <a:endParaRPr b="0" lang="it-IT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Secondo livello struttura</a:t>
            </a:r>
            <a:endParaRPr b="0" lang="it-IT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Terzo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Quarto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Sesto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Settimo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lide 10 master">
    <p:bg>
      <p:bgPr>
        <a:solidFill>
          <a:srgbClr val="faf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deeee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afff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" name="Image 0" descr="preencoded.png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12839040" y="7749360"/>
            <a:ext cx="1722240" cy="411120"/>
          </a:xfrm>
          <a:prstGeom prst="rect">
            <a:avLst/>
          </a:prstGeom>
          <a:noFill/>
          <a:ln w="0">
            <a:noFill/>
          </a:ln>
        </p:spPr>
      </p:pic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lide 1 master">
    <p:bg>
      <p:bgPr>
        <a:solidFill>
          <a:srgbClr val="faf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deeee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afff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" name="Image 0" descr="preencoded.png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12839040" y="7749360"/>
            <a:ext cx="1722240" cy="41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it-IT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Fai clic per modificare il formato del testo del titolo</a:t>
            </a: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Fai clic per modificare il formato del testo della struttura</a:t>
            </a:r>
            <a:endParaRPr b="0" lang="it-IT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Secondo livello struttura</a:t>
            </a:r>
            <a:endParaRPr b="0" lang="it-IT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Terzo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Quarto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Sesto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Settimo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lide 2 master">
    <p:bg>
      <p:bgPr>
        <a:solidFill>
          <a:srgbClr val="faf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deeee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afff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" name="Image 0" descr="preencoded.png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12839040" y="7749360"/>
            <a:ext cx="1722240" cy="41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it-IT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Fai clic per </a:t>
            </a:r>
            <a:r>
              <a:rPr b="0" lang="it-IT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modificare il </a:t>
            </a:r>
            <a:r>
              <a:rPr b="0" lang="it-IT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formato del testo </a:t>
            </a:r>
            <a:r>
              <a:rPr b="0" lang="it-IT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del titolo</a:t>
            </a: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Fai clic per modificare il formato del testo della struttura</a:t>
            </a:r>
            <a:endParaRPr b="0" lang="it-IT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Secondo livello struttura</a:t>
            </a:r>
            <a:endParaRPr b="0" lang="it-IT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Terzo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Quarto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Sesto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Settimo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lide 3 master">
    <p:bg>
      <p:bgPr>
        <a:solidFill>
          <a:srgbClr val="faf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deeee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afff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2" name="Image 0" descr="preencoded.png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12839040" y="7749360"/>
            <a:ext cx="1722240" cy="41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it-IT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Fai clic per modificare il formato del testo del titolo</a:t>
            </a: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Fai clic per modificare il formato del testo della struttura</a:t>
            </a:r>
            <a:endParaRPr b="0" lang="it-IT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Secondo livello struttura</a:t>
            </a:r>
            <a:endParaRPr b="0" lang="it-IT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Terzo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Quarto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Sesto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Settimo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lide 4 master">
    <p:bg>
      <p:bgPr>
        <a:solidFill>
          <a:srgbClr val="faf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deeee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afff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7" name="Image 0" descr="preencoded.png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12839040" y="7749360"/>
            <a:ext cx="1722240" cy="41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it-IT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Fai clic per modificare il formato del testo del titolo</a:t>
            </a: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Fai clic per modificare il formato del testo della struttura</a:t>
            </a:r>
            <a:endParaRPr b="0" lang="it-IT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Secondo livello struttura</a:t>
            </a:r>
            <a:endParaRPr b="0" lang="it-IT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Terzo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Quarto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Sesto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Settimo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lide 5 master">
    <p:bg>
      <p:bgPr>
        <a:solidFill>
          <a:srgbClr val="faf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deeee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afff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2" name="Image 0" descr="preencoded.png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12839040" y="7749360"/>
            <a:ext cx="1722240" cy="41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it-IT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Fai clic per modificare il formato del testo del titolo</a:t>
            </a: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Fai clic per modificare il formato del testo della struttura</a:t>
            </a:r>
            <a:endParaRPr b="0" lang="it-IT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Secondo livello struttura</a:t>
            </a:r>
            <a:endParaRPr b="0" lang="it-IT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Terzo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Quarto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Sesto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Settimo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lide 6 master">
    <p:bg>
      <p:bgPr>
        <a:solidFill>
          <a:srgbClr val="faf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deeee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afff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7" name="Image 0" descr="preencoded.png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12839040" y="7749360"/>
            <a:ext cx="1722240" cy="41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it-IT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Fai clic per modificare il formato del testo del titolo</a:t>
            </a: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Fai clic per modificare il formato del testo della struttura</a:t>
            </a:r>
            <a:endParaRPr b="0" lang="it-IT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Secondo livello struttura</a:t>
            </a:r>
            <a:endParaRPr b="0" lang="it-IT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Terzo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Quarto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Sesto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Settimo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lide 7 master">
    <p:bg>
      <p:bgPr>
        <a:solidFill>
          <a:srgbClr val="faf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deeee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afff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2" name="Image 0" descr="preencoded.png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12839040" y="7749360"/>
            <a:ext cx="1722240" cy="41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it-IT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Fai clic per modificare il formato del testo del titolo</a:t>
            </a: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Fai clic per modificare il formato del testo della struttura</a:t>
            </a:r>
            <a:endParaRPr b="0" lang="it-IT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Secondo livello struttura</a:t>
            </a:r>
            <a:endParaRPr b="0" lang="it-IT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Terzo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Quarto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Sesto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Settimo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lide 8 master">
    <p:bg>
      <p:bgPr>
        <a:solidFill>
          <a:srgbClr val="faf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0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deeee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afff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7" name="Image 0" descr="preencoded.png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12839040" y="7749360"/>
            <a:ext cx="1722240" cy="41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it-IT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Fai clic per modificare il formato del testo del titolo</a:t>
            </a: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Fai clic per modificare il formato del testo della struttura</a:t>
            </a:r>
            <a:endParaRPr b="0" lang="it-IT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Secondo livello struttura</a:t>
            </a:r>
            <a:endParaRPr b="0" lang="it-IT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Terzo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Quarto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Sesto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Settimo livello struttura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svg"/><Relationship Id="rId3" Type="http://schemas.openxmlformats.org/officeDocument/2006/relationships/image" Target="../media/image7.png"/><Relationship Id="rId4" Type="http://schemas.openxmlformats.org/officeDocument/2006/relationships/image" Target="../media/image8.svg"/><Relationship Id="rId5" Type="http://schemas.openxmlformats.org/officeDocument/2006/relationships/image" Target="../media/image9.png"/><Relationship Id="rId6" Type="http://schemas.openxmlformats.org/officeDocument/2006/relationships/image" Target="../media/image10.svg"/><Relationship Id="rId7" Type="http://schemas.openxmlformats.org/officeDocument/2006/relationships/image" Target="../media/image11.jpeg"/><Relationship Id="rId8" Type="http://schemas.openxmlformats.org/officeDocument/2006/relationships/slideLayout" Target="../slideLayouts/slideLayout6.xml"/><Relationship Id="rId9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5.svg"/><Relationship Id="rId3" Type="http://schemas.openxmlformats.org/officeDocument/2006/relationships/image" Target="../media/image16.png"/><Relationship Id="rId4" Type="http://schemas.openxmlformats.org/officeDocument/2006/relationships/image" Target="../media/image17.svg"/><Relationship Id="rId5" Type="http://schemas.openxmlformats.org/officeDocument/2006/relationships/image" Target="../media/image18.png"/><Relationship Id="rId6" Type="http://schemas.openxmlformats.org/officeDocument/2006/relationships/image" Target="../media/image19.svg"/><Relationship Id="rId7" Type="http://schemas.openxmlformats.org/officeDocument/2006/relationships/image" Target="../media/image20.png"/><Relationship Id="rId8" Type="http://schemas.openxmlformats.org/officeDocument/2006/relationships/image" Target="../media/image21.svg"/><Relationship Id="rId9" Type="http://schemas.openxmlformats.org/officeDocument/2006/relationships/image" Target="../media/image22.png"/><Relationship Id="rId10" Type="http://schemas.openxmlformats.org/officeDocument/2006/relationships/image" Target="../media/image23.svg"/><Relationship Id="rId11" Type="http://schemas.openxmlformats.org/officeDocument/2006/relationships/image" Target="../media/image24.png"/><Relationship Id="rId12" Type="http://schemas.openxmlformats.org/officeDocument/2006/relationships/image" Target="../media/image25.svg"/><Relationship Id="rId13" Type="http://schemas.openxmlformats.org/officeDocument/2006/relationships/slideLayout" Target="../slideLayouts/slideLayout9.xml"/><Relationship Id="rId14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slideLayout" Target="../slideLayouts/slideLayout11.xml"/><Relationship Id="rId6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Image 0" descr="preencoded.png"/>
          <p:cNvPicPr/>
          <p:nvPr/>
        </p:nvPicPr>
        <p:blipFill>
          <a:blip r:embed="rId1"/>
          <a:srcRect l="37055" t="0" r="18478" b="0"/>
          <a:stretch/>
        </p:blipFill>
        <p:spPr>
          <a:xfrm>
            <a:off x="9144000" y="0"/>
            <a:ext cx="5486040" cy="822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7" name="Text 0"/>
          <p:cNvSpPr/>
          <p:nvPr/>
        </p:nvSpPr>
        <p:spPr>
          <a:xfrm>
            <a:off x="793800" y="2563920"/>
            <a:ext cx="7556040" cy="141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5550"/>
              </a:lnSpc>
              <a:tabLst>
                <a:tab algn="l" pos="0"/>
              </a:tabLst>
            </a:pPr>
            <a:r>
              <a:rPr b="1" lang="en-US" sz="4800" strike="noStrike" u="none">
                <a:solidFill>
                  <a:srgbClr val="3b4540"/>
                </a:solidFill>
                <a:effectLst/>
                <a:uFillTx/>
                <a:latin typeface="Fraunces"/>
                <a:ea typeface="Fraunces Extra Bold"/>
              </a:rPr>
              <a:t>Industria 4.0 e 5.0</a:t>
            </a:r>
            <a:endParaRPr b="0" lang="it-IT" sz="480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  <a:p>
            <a:pPr>
              <a:lnSpc>
                <a:spcPts val="5550"/>
              </a:lnSpc>
              <a:tabLst>
                <a:tab algn="l" pos="0"/>
              </a:tabLst>
            </a:pPr>
            <a:r>
              <a:rPr b="1" lang="en-US" sz="3600" strike="noStrike" u="none">
                <a:solidFill>
                  <a:srgbClr val="3b4540"/>
                </a:solidFill>
                <a:effectLst/>
                <a:uFillTx/>
                <a:latin typeface="Fraunces"/>
                <a:ea typeface="Fraunces Extra Bold"/>
              </a:rPr>
              <a:t>L'Evoluzione Digitale</a:t>
            </a:r>
            <a:endParaRPr b="0" lang="it-IT" sz="360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58" name="Text 1"/>
          <p:cNvSpPr/>
          <p:nvPr/>
        </p:nvSpPr>
        <p:spPr>
          <a:xfrm>
            <a:off x="793800" y="4321800"/>
            <a:ext cx="755604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en-US" sz="175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Educazione Civica - Telecomunicazioni</a:t>
            </a:r>
            <a:endParaRPr b="0" lang="it-IT" sz="17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Text 2"/>
          <p:cNvSpPr/>
          <p:nvPr/>
        </p:nvSpPr>
        <p:spPr>
          <a:xfrm>
            <a:off x="793800" y="7080120"/>
            <a:ext cx="7556040" cy="72540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it-IT" sz="1750" strike="noStrike" u="none">
                <a:solidFill>
                  <a:srgbClr val="405449">
                    <a:alpha val="50000"/>
                  </a:srgbClr>
                </a:solidFill>
                <a:effectLst/>
                <a:uFillTx/>
                <a:latin typeface="Nobile"/>
                <a:ea typeface="Nobile"/>
              </a:rPr>
              <a:t>Bignotti - Bruttomesso - Calciano - Dell’Erario</a:t>
            </a:r>
            <a:endParaRPr b="0" lang="it-IT" sz="17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 0"/>
          <p:cNvSpPr/>
          <p:nvPr/>
        </p:nvSpPr>
        <p:spPr>
          <a:xfrm>
            <a:off x="793800" y="1046160"/>
            <a:ext cx="7488000" cy="709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5550"/>
              </a:lnSpc>
              <a:tabLst>
                <a:tab algn="l" pos="0"/>
              </a:tabLst>
            </a:pPr>
            <a:r>
              <a:rPr b="1" lang="en-US" sz="4450" strike="noStrike" u="none">
                <a:solidFill>
                  <a:srgbClr val="3b4540"/>
                </a:solidFill>
                <a:effectLst/>
                <a:uFillTx/>
                <a:latin typeface="Fraunces"/>
                <a:ea typeface="Fraunces Extra Bold"/>
              </a:rPr>
              <a:t>Le Rivoluzioni Industriali</a:t>
            </a:r>
            <a:endParaRPr b="0" lang="it-IT" sz="445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61" name="Image 0" descr="preencoded.png"/>
          <p:cNvSpPr/>
          <p:nvPr/>
        </p:nvSpPr>
        <p:spPr>
          <a:xfrm>
            <a:off x="793800" y="2350440"/>
            <a:ext cx="6244200" cy="4577400"/>
          </a:xfrm>
          <a:prstGeom prst="flowChartAlternateProcess">
            <a:avLst/>
          </a:pr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Text 1"/>
          <p:cNvSpPr/>
          <p:nvPr/>
        </p:nvSpPr>
        <p:spPr>
          <a:xfrm>
            <a:off x="7599600" y="2322000"/>
            <a:ext cx="5227200" cy="424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3300"/>
              </a:lnSpc>
              <a:tabLst>
                <a:tab algn="l" pos="0"/>
              </a:tabLst>
            </a:pPr>
            <a:r>
              <a:rPr b="1" lang="en-US" sz="2650" strike="noStrike" u="none">
                <a:solidFill>
                  <a:srgbClr val="3b4540"/>
                </a:solidFill>
                <a:effectLst/>
                <a:uFillTx/>
                <a:latin typeface="Fraunces"/>
                <a:ea typeface="Fraunces Extra Bold"/>
              </a:rPr>
              <a:t>Prima Rivoluzione Industriale</a:t>
            </a:r>
            <a:endParaRPr b="0" lang="it-IT" sz="265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63" name="Text 2"/>
          <p:cNvSpPr/>
          <p:nvPr/>
        </p:nvSpPr>
        <p:spPr>
          <a:xfrm>
            <a:off x="7599600" y="2973960"/>
            <a:ext cx="624420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1" lang="en-US" sz="175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Fine XVIII secolo</a:t>
            </a:r>
            <a:endParaRPr b="0" lang="it-IT" sz="17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Text 3"/>
          <p:cNvSpPr/>
          <p:nvPr/>
        </p:nvSpPr>
        <p:spPr>
          <a:xfrm>
            <a:off x="7599600" y="3540960"/>
            <a:ext cx="624420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marL="343080" indent="-343080">
              <a:lnSpc>
                <a:spcPts val="2849"/>
              </a:lnSpc>
              <a:buClr>
                <a:srgbClr val="405449"/>
              </a:buClr>
              <a:buFont typeface="Symbol" charset="2"/>
              <a:buChar char=""/>
            </a:pPr>
            <a:r>
              <a:rPr b="0" lang="en-US" sz="175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Meccanizzazione dei processi produttivi</a:t>
            </a:r>
            <a:endParaRPr b="0" lang="it-IT" sz="17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Text 4"/>
          <p:cNvSpPr/>
          <p:nvPr/>
        </p:nvSpPr>
        <p:spPr>
          <a:xfrm>
            <a:off x="7599600" y="3983400"/>
            <a:ext cx="624420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marL="343080" indent="-343080">
              <a:lnSpc>
                <a:spcPts val="2849"/>
              </a:lnSpc>
              <a:buClr>
                <a:srgbClr val="405449"/>
              </a:buClr>
              <a:buFont typeface="Symbol" charset="2"/>
              <a:buChar char=""/>
            </a:pPr>
            <a:r>
              <a:rPr b="0" lang="en-US" sz="175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Macchina a vapore e energia idraulica</a:t>
            </a:r>
            <a:endParaRPr b="0" lang="it-IT" sz="17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Text 5"/>
          <p:cNvSpPr/>
          <p:nvPr/>
        </p:nvSpPr>
        <p:spPr>
          <a:xfrm>
            <a:off x="7599600" y="4425480"/>
            <a:ext cx="624420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marL="343080" indent="-343080">
              <a:lnSpc>
                <a:spcPts val="2849"/>
              </a:lnSpc>
              <a:buClr>
                <a:srgbClr val="405449"/>
              </a:buClr>
              <a:buFont typeface="Symbol" charset="2"/>
              <a:buChar char=""/>
            </a:pPr>
            <a:r>
              <a:rPr b="0" lang="en-US" sz="175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Rivoluzione nei settori tessile e metallurgico</a:t>
            </a:r>
            <a:endParaRPr b="0" lang="it-IT" sz="17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Text 6"/>
          <p:cNvSpPr/>
          <p:nvPr/>
        </p:nvSpPr>
        <p:spPr>
          <a:xfrm>
            <a:off x="7599600" y="4867560"/>
            <a:ext cx="6244200" cy="36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marL="343080" indent="-343080">
              <a:lnSpc>
                <a:spcPts val="2849"/>
              </a:lnSpc>
              <a:buClr>
                <a:srgbClr val="405449"/>
              </a:buClr>
              <a:buFont typeface="Symbol" charset="2"/>
              <a:buChar char=""/>
            </a:pPr>
            <a:r>
              <a:rPr b="0" lang="en-US" sz="175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Moltiplicazione della forza fisica</a:t>
            </a:r>
            <a:endParaRPr b="0" lang="it-IT" sz="17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 0"/>
          <p:cNvSpPr/>
          <p:nvPr/>
        </p:nvSpPr>
        <p:spPr>
          <a:xfrm>
            <a:off x="793800" y="1046160"/>
            <a:ext cx="7488000" cy="709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5550"/>
              </a:lnSpc>
              <a:tabLst>
                <a:tab algn="l" pos="0"/>
              </a:tabLst>
            </a:pPr>
            <a:r>
              <a:rPr b="1" lang="en-US" sz="4450" strike="noStrike" u="none">
                <a:solidFill>
                  <a:srgbClr val="3b4540"/>
                </a:solidFill>
                <a:effectLst/>
                <a:uFillTx/>
                <a:latin typeface="Fraunces"/>
                <a:ea typeface="Fraunces Extra Bold"/>
              </a:rPr>
              <a:t>Le Rivoluzioni Industriali</a:t>
            </a:r>
            <a:endParaRPr b="0" lang="it-IT" sz="445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69" name="Image 0" descr="preencoded.png"/>
          <p:cNvSpPr/>
          <p:nvPr/>
        </p:nvSpPr>
        <p:spPr>
          <a:xfrm>
            <a:off x="793800" y="2350440"/>
            <a:ext cx="6244200" cy="4577400"/>
          </a:xfrm>
          <a:prstGeom prst="flowChartAlternateProcess">
            <a:avLst/>
          </a:pr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Text 1"/>
          <p:cNvSpPr/>
          <p:nvPr/>
        </p:nvSpPr>
        <p:spPr>
          <a:xfrm>
            <a:off x="7599600" y="2322000"/>
            <a:ext cx="5646240" cy="42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3300"/>
              </a:lnSpc>
              <a:tabLst>
                <a:tab algn="l" pos="0"/>
              </a:tabLst>
            </a:pPr>
            <a:r>
              <a:rPr b="1" lang="it-IT" sz="2650" strike="noStrike" u="none">
                <a:solidFill>
                  <a:srgbClr val="3b4540"/>
                </a:solidFill>
                <a:effectLst/>
                <a:uFillTx/>
                <a:latin typeface="Fraunces"/>
                <a:ea typeface="Fraunces Extra Bold"/>
              </a:rPr>
              <a:t>Seconda</a:t>
            </a:r>
            <a:r>
              <a:rPr b="1" lang="en-US" sz="2650" strike="noStrike" u="none">
                <a:solidFill>
                  <a:srgbClr val="3b4540"/>
                </a:solidFill>
                <a:effectLst/>
                <a:uFillTx/>
                <a:latin typeface="Fraunces"/>
                <a:ea typeface="Fraunces Extra Bold"/>
              </a:rPr>
              <a:t> Rivoluzione Industriale</a:t>
            </a:r>
            <a:endParaRPr b="0" lang="it-IT" sz="265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71" name="Text 2"/>
          <p:cNvSpPr/>
          <p:nvPr/>
        </p:nvSpPr>
        <p:spPr>
          <a:xfrm>
            <a:off x="7599600" y="2973960"/>
            <a:ext cx="3032640" cy="36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1" lang="en-US" sz="175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Fine XIX - Inizio XX secolo</a:t>
            </a:r>
            <a:endParaRPr b="0" lang="it-IT" sz="17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Text 3"/>
          <p:cNvSpPr/>
          <p:nvPr/>
        </p:nvSpPr>
        <p:spPr>
          <a:xfrm>
            <a:off x="7599600" y="3540960"/>
            <a:ext cx="6841800" cy="36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marL="343080" indent="-343080">
              <a:lnSpc>
                <a:spcPts val="2849"/>
              </a:lnSpc>
              <a:buClr>
                <a:srgbClr val="405449"/>
              </a:buClr>
              <a:buFont typeface="Symbol" charset="2"/>
              <a:buChar char=""/>
            </a:pPr>
            <a:r>
              <a:rPr b="0" lang="en-US" sz="175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Introduzione dell'elettricità e petrolio come fonti energetiche</a:t>
            </a:r>
            <a:endParaRPr b="0" lang="it-IT" sz="17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Text 4"/>
          <p:cNvSpPr/>
          <p:nvPr/>
        </p:nvSpPr>
        <p:spPr>
          <a:xfrm>
            <a:off x="7599600" y="3983400"/>
            <a:ext cx="6409440" cy="36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marL="343080" indent="-343080">
              <a:lnSpc>
                <a:spcPts val="2849"/>
              </a:lnSpc>
              <a:buClr>
                <a:srgbClr val="405449"/>
              </a:buClr>
              <a:buFont typeface="Symbol" charset="2"/>
              <a:buChar char=""/>
            </a:pPr>
            <a:r>
              <a:rPr b="0" lang="en-US" sz="175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Nascita della produzione di massa (catena di montaggio)</a:t>
            </a:r>
            <a:endParaRPr b="0" lang="it-IT" sz="17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Text 5"/>
          <p:cNvSpPr/>
          <p:nvPr/>
        </p:nvSpPr>
        <p:spPr>
          <a:xfrm>
            <a:off x="7599600" y="4425480"/>
            <a:ext cx="6756480" cy="36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marL="343080" indent="-343080">
              <a:lnSpc>
                <a:spcPts val="2849"/>
              </a:lnSpc>
              <a:buClr>
                <a:srgbClr val="405449"/>
              </a:buClr>
              <a:buFont typeface="Symbol" charset="2"/>
              <a:buChar char=""/>
            </a:pPr>
            <a:r>
              <a:rPr b="0" lang="en-US" sz="175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Sviluppo dell'industria chimica, siderurgica e automobilistica</a:t>
            </a:r>
            <a:endParaRPr b="0" lang="it-IT" sz="17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Text 6"/>
          <p:cNvSpPr/>
          <p:nvPr/>
        </p:nvSpPr>
        <p:spPr>
          <a:xfrm>
            <a:off x="7599600" y="4867560"/>
            <a:ext cx="6233040" cy="36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marL="343080" indent="-343080">
              <a:lnSpc>
                <a:spcPts val="2849"/>
              </a:lnSpc>
              <a:buClr>
                <a:srgbClr val="405449"/>
              </a:buClr>
              <a:buFont typeface="Symbol" charset="2"/>
              <a:buChar char=""/>
            </a:pPr>
            <a:r>
              <a:rPr b="0" lang="en-US" sz="175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Espansione delle reti di comunicazione (telefono, radio)</a:t>
            </a:r>
            <a:endParaRPr b="0" lang="it-IT" sz="17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 0"/>
          <p:cNvSpPr/>
          <p:nvPr/>
        </p:nvSpPr>
        <p:spPr>
          <a:xfrm>
            <a:off x="793800" y="763920"/>
            <a:ext cx="8041320" cy="60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4700"/>
              </a:lnSpc>
              <a:tabLst>
                <a:tab algn="l" pos="0"/>
              </a:tabLst>
            </a:pPr>
            <a:r>
              <a:rPr b="1" lang="en-US" sz="3750" strike="noStrike" u="none">
                <a:solidFill>
                  <a:srgbClr val="3b4540"/>
                </a:solidFill>
                <a:effectLst/>
                <a:uFillTx/>
                <a:latin typeface="Fraunces"/>
                <a:ea typeface="Fraunces Extra Bold"/>
              </a:rPr>
              <a:t>La Terza Rivoluzione</a:t>
            </a:r>
            <a:r>
              <a:rPr b="1" lang="it-IT" sz="3750" strike="noStrike" u="none">
                <a:solidFill>
                  <a:srgbClr val="3b4540"/>
                </a:solidFill>
                <a:effectLst/>
                <a:uFillTx/>
                <a:latin typeface="Fraunces"/>
                <a:ea typeface="Fraunces Extra Bold"/>
              </a:rPr>
              <a:t> Industriale</a:t>
            </a:r>
            <a:endParaRPr b="0" lang="it-IT" sz="375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77" name="Shape 1"/>
          <p:cNvSpPr/>
          <p:nvPr/>
        </p:nvSpPr>
        <p:spPr>
          <a:xfrm>
            <a:off x="793800" y="1751760"/>
            <a:ext cx="4218840" cy="1881720"/>
          </a:xfrm>
          <a:prstGeom prst="roundRect">
            <a:avLst>
              <a:gd name="adj" fmla="val 9221"/>
            </a:avLst>
          </a:prstGeom>
          <a:solidFill>
            <a:srgbClr val="e8f3e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Shape 2"/>
          <p:cNvSpPr/>
          <p:nvPr/>
        </p:nvSpPr>
        <p:spPr>
          <a:xfrm>
            <a:off x="986400" y="1944720"/>
            <a:ext cx="578160" cy="578160"/>
          </a:xfrm>
          <a:prstGeom prst="roundRect">
            <a:avLst>
              <a:gd name="adj" fmla="val 15807384"/>
            </a:avLst>
          </a:prstGeom>
          <a:solidFill>
            <a:srgbClr val="43895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79" name="Image 0" descr="preencoded.png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1145520" y="2103840"/>
            <a:ext cx="259920" cy="259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0" name="Text 3"/>
          <p:cNvSpPr/>
          <p:nvPr/>
        </p:nvSpPr>
        <p:spPr>
          <a:xfrm>
            <a:off x="986400" y="2715840"/>
            <a:ext cx="240948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350"/>
              </a:lnSpc>
              <a:tabLst>
                <a:tab algn="l" pos="0"/>
              </a:tabLst>
            </a:pPr>
            <a:r>
              <a:rPr b="1" lang="en-US" sz="1850" strike="noStrike" u="none">
                <a:solidFill>
                  <a:srgbClr val="405449"/>
                </a:solidFill>
                <a:effectLst/>
                <a:uFillTx/>
                <a:latin typeface="Fraunces"/>
                <a:ea typeface="Fraunces Extra Bold"/>
              </a:rPr>
              <a:t>Elettronica</a:t>
            </a:r>
            <a:endParaRPr b="0" lang="it-IT" sz="185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81" name="Text 4"/>
          <p:cNvSpPr/>
          <p:nvPr/>
        </p:nvSpPr>
        <p:spPr>
          <a:xfrm>
            <a:off x="986400" y="3132720"/>
            <a:ext cx="3833280" cy="308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401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Circuiti integrati e componenti digitali</a:t>
            </a:r>
            <a:endParaRPr b="0" lang="it-IT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Shape 5"/>
          <p:cNvSpPr/>
          <p:nvPr/>
        </p:nvSpPr>
        <p:spPr>
          <a:xfrm>
            <a:off x="5205600" y="1751760"/>
            <a:ext cx="4218840" cy="1881720"/>
          </a:xfrm>
          <a:prstGeom prst="roundRect">
            <a:avLst>
              <a:gd name="adj" fmla="val 9221"/>
            </a:avLst>
          </a:prstGeom>
          <a:solidFill>
            <a:srgbClr val="e8f3e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Shape 6"/>
          <p:cNvSpPr/>
          <p:nvPr/>
        </p:nvSpPr>
        <p:spPr>
          <a:xfrm>
            <a:off x="5398560" y="1944720"/>
            <a:ext cx="578160" cy="578160"/>
          </a:xfrm>
          <a:prstGeom prst="roundRect">
            <a:avLst>
              <a:gd name="adj" fmla="val 15807384"/>
            </a:avLst>
          </a:prstGeom>
          <a:solidFill>
            <a:srgbClr val="4a644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84" name="Image 1" descr="preencoded.png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5557320" y="2103840"/>
            <a:ext cx="259920" cy="259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5" name="Text 7"/>
          <p:cNvSpPr/>
          <p:nvPr/>
        </p:nvSpPr>
        <p:spPr>
          <a:xfrm>
            <a:off x="5398560" y="2715840"/>
            <a:ext cx="240948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350"/>
              </a:lnSpc>
              <a:tabLst>
                <a:tab algn="l" pos="0"/>
              </a:tabLst>
            </a:pPr>
            <a:r>
              <a:rPr b="1" lang="en-US" sz="1850" strike="noStrike" u="none">
                <a:solidFill>
                  <a:srgbClr val="405449"/>
                </a:solidFill>
                <a:effectLst/>
                <a:uFillTx/>
                <a:latin typeface="Fraunces"/>
                <a:ea typeface="Fraunces Extra Bold"/>
              </a:rPr>
              <a:t>Telecomunicazioni</a:t>
            </a:r>
            <a:endParaRPr b="0" lang="it-IT" sz="185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86" name="Text 8"/>
          <p:cNvSpPr/>
          <p:nvPr/>
        </p:nvSpPr>
        <p:spPr>
          <a:xfrm>
            <a:off x="5398560" y="3132720"/>
            <a:ext cx="3833280" cy="308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401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Connessioni e reti di trasmissione dati</a:t>
            </a:r>
            <a:endParaRPr b="0" lang="it-IT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Shape 9"/>
          <p:cNvSpPr/>
          <p:nvPr/>
        </p:nvSpPr>
        <p:spPr>
          <a:xfrm>
            <a:off x="9617400" y="1751760"/>
            <a:ext cx="4218840" cy="1881720"/>
          </a:xfrm>
          <a:prstGeom prst="roundRect">
            <a:avLst>
              <a:gd name="adj" fmla="val 9221"/>
            </a:avLst>
          </a:prstGeom>
          <a:solidFill>
            <a:srgbClr val="e8f3e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Shape 10"/>
          <p:cNvSpPr/>
          <p:nvPr/>
        </p:nvSpPr>
        <p:spPr>
          <a:xfrm>
            <a:off x="9810360" y="1944720"/>
            <a:ext cx="578160" cy="578160"/>
          </a:xfrm>
          <a:prstGeom prst="roundRect">
            <a:avLst>
              <a:gd name="adj" fmla="val 15807384"/>
            </a:avLst>
          </a:prstGeom>
          <a:solidFill>
            <a:srgbClr val="43895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89" name="Image 2" descr="preencoded.png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9969480" y="2103840"/>
            <a:ext cx="259920" cy="259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0" name="Text 11"/>
          <p:cNvSpPr/>
          <p:nvPr/>
        </p:nvSpPr>
        <p:spPr>
          <a:xfrm>
            <a:off x="9810360" y="2715840"/>
            <a:ext cx="240948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350"/>
              </a:lnSpc>
              <a:tabLst>
                <a:tab algn="l" pos="0"/>
              </a:tabLst>
            </a:pPr>
            <a:r>
              <a:rPr b="1" lang="en-US" sz="1850" strike="noStrike" u="none">
                <a:solidFill>
                  <a:srgbClr val="405449"/>
                </a:solidFill>
                <a:effectLst/>
                <a:uFillTx/>
                <a:latin typeface="Fraunces"/>
                <a:ea typeface="Fraunces Extra Bold"/>
              </a:rPr>
              <a:t>Informatica</a:t>
            </a:r>
            <a:endParaRPr b="0" lang="it-IT" sz="185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91" name="Text 12"/>
          <p:cNvSpPr/>
          <p:nvPr/>
        </p:nvSpPr>
        <p:spPr>
          <a:xfrm>
            <a:off x="9810360" y="3132720"/>
            <a:ext cx="3833280" cy="308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401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Software e sistemi di elaborazione</a:t>
            </a:r>
            <a:endParaRPr b="0" lang="it-IT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Text 13"/>
          <p:cNvSpPr/>
          <p:nvPr/>
        </p:nvSpPr>
        <p:spPr>
          <a:xfrm>
            <a:off x="793800" y="4024080"/>
            <a:ext cx="7029360" cy="308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401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Dal 1950</a:t>
            </a:r>
            <a:r>
              <a:rPr b="1" lang="it-IT" sz="15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-</a:t>
            </a:r>
            <a:r>
              <a:rPr b="1" lang="en-US" sz="15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1970</a:t>
            </a:r>
            <a:r>
              <a:rPr b="0" lang="en-US" sz="15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: passaggio storico dalla tecnologia analogica a quella digitale</a:t>
            </a:r>
            <a:endParaRPr b="0" lang="it-IT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Text 14"/>
          <p:cNvSpPr/>
          <p:nvPr/>
        </p:nvSpPr>
        <p:spPr>
          <a:xfrm>
            <a:off x="793800" y="4505760"/>
            <a:ext cx="7637040" cy="616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2401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Questa rivoluzione ha </a:t>
            </a:r>
            <a:r>
              <a:rPr b="0" lang="en-US" sz="1500" strike="noStrike" u="none">
                <a:solidFill>
                  <a:srgbClr val="438951"/>
                </a:solidFill>
                <a:effectLst/>
                <a:uFillTx/>
                <a:latin typeface="Nobile"/>
                <a:ea typeface="Nobile"/>
              </a:rPr>
              <a:t>moltiplicato la velocità di elaborazione</a:t>
            </a:r>
            <a:r>
              <a:rPr b="0" lang="en-US" sz="15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 delle informazioni, aprendo la strada alla digitalizzazione completa</a:t>
            </a:r>
            <a:endParaRPr b="0" lang="it-IT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Image 3" descr="preencoded.png"/>
          <p:cNvSpPr/>
          <p:nvPr/>
        </p:nvSpPr>
        <p:spPr>
          <a:xfrm>
            <a:off x="9641880" y="4067280"/>
            <a:ext cx="4194360" cy="3180960"/>
          </a:xfrm>
          <a:prstGeom prst="flowChartAlternateProcess">
            <a:avLst/>
          </a:prstGeom>
          <a:blipFill rotWithShape="0">
            <a:blip r:embed="rId7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Image 0" descr="preencoded.png"/>
          <p:cNvPicPr/>
          <p:nvPr/>
        </p:nvPicPr>
        <p:blipFill>
          <a:blip r:embed="rId1"/>
          <a:stretch/>
        </p:blipFill>
        <p:spPr>
          <a:xfrm>
            <a:off x="9144000" y="0"/>
            <a:ext cx="5486040" cy="822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6" name="Text 0"/>
          <p:cNvSpPr/>
          <p:nvPr/>
        </p:nvSpPr>
        <p:spPr>
          <a:xfrm>
            <a:off x="793800" y="669600"/>
            <a:ext cx="7556040" cy="12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4700"/>
              </a:lnSpc>
              <a:tabLst>
                <a:tab algn="l" pos="0"/>
              </a:tabLst>
            </a:pPr>
            <a:r>
              <a:rPr b="1" lang="en-US" sz="3750" strike="noStrike" u="none">
                <a:solidFill>
                  <a:srgbClr val="3b4540"/>
                </a:solidFill>
                <a:effectLst/>
                <a:uFillTx/>
                <a:latin typeface="Fraunces"/>
                <a:ea typeface="Fraunces Extra Bold"/>
              </a:rPr>
              <a:t>Industria 4.0</a:t>
            </a:r>
            <a:endParaRPr b="0" lang="it-IT" sz="375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97" name="Text 1"/>
          <p:cNvSpPr/>
          <p:nvPr/>
        </p:nvSpPr>
        <p:spPr>
          <a:xfrm>
            <a:off x="793800" y="1671120"/>
            <a:ext cx="192240" cy="240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401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405449"/>
                </a:solidFill>
                <a:effectLst/>
                <a:uFillTx/>
                <a:latin typeface="Fraunces"/>
                <a:ea typeface="Fraunces Light"/>
              </a:rPr>
              <a:t>01</a:t>
            </a:r>
            <a:endParaRPr b="0" lang="it-IT" sz="150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98" name="Shape 2"/>
          <p:cNvSpPr/>
          <p:nvPr/>
        </p:nvSpPr>
        <p:spPr>
          <a:xfrm>
            <a:off x="793800" y="1961280"/>
            <a:ext cx="3681360" cy="22680"/>
          </a:xfrm>
          <a:prstGeom prst="rect">
            <a:avLst/>
          </a:prstGeom>
          <a:solidFill>
            <a:srgbClr val="43895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21960" bIns="-21960" anchor="t">
            <a:noAutofit/>
          </a:bodyPr>
          <a:p>
            <a:endParaRPr b="0" lang="it-IT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9" name="Text 3"/>
          <p:cNvSpPr/>
          <p:nvPr/>
        </p:nvSpPr>
        <p:spPr>
          <a:xfrm>
            <a:off x="793800" y="2103480"/>
            <a:ext cx="3681360" cy="6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2350"/>
              </a:lnSpc>
              <a:tabLst>
                <a:tab algn="l" pos="0"/>
              </a:tabLst>
            </a:pPr>
            <a:r>
              <a:rPr b="1" lang="en-US" sz="1850" strike="noStrike" u="none">
                <a:solidFill>
                  <a:srgbClr val="405449"/>
                </a:solidFill>
                <a:effectLst/>
                <a:uFillTx/>
                <a:latin typeface="Fraunces"/>
                <a:ea typeface="Fraunces Extra Bold"/>
              </a:rPr>
              <a:t>La Quarta Rivoluzione Industriale</a:t>
            </a:r>
            <a:endParaRPr b="0" lang="it-IT" sz="185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100" name="Text 4"/>
          <p:cNvSpPr/>
          <p:nvPr/>
        </p:nvSpPr>
        <p:spPr>
          <a:xfrm>
            <a:off x="793800" y="2821680"/>
            <a:ext cx="3681360" cy="92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2401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Identificata dalla Boston Consulting Group come la nuova era della produzione intelligente</a:t>
            </a:r>
            <a:endParaRPr b="0" lang="it-IT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 5"/>
          <p:cNvSpPr/>
          <p:nvPr/>
        </p:nvSpPr>
        <p:spPr>
          <a:xfrm>
            <a:off x="4668480" y="1671120"/>
            <a:ext cx="192240" cy="240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401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405449"/>
                </a:solidFill>
                <a:effectLst/>
                <a:uFillTx/>
                <a:latin typeface="Fraunces"/>
                <a:ea typeface="Fraunces Light"/>
              </a:rPr>
              <a:t>02</a:t>
            </a:r>
            <a:endParaRPr b="0" lang="it-IT" sz="150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102" name="Shape 6"/>
          <p:cNvSpPr/>
          <p:nvPr/>
        </p:nvSpPr>
        <p:spPr>
          <a:xfrm>
            <a:off x="4668480" y="1961280"/>
            <a:ext cx="3681360" cy="22680"/>
          </a:xfrm>
          <a:prstGeom prst="rect">
            <a:avLst/>
          </a:prstGeom>
          <a:solidFill>
            <a:srgbClr val="43895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21960" bIns="-21960" anchor="t">
            <a:noAutofit/>
          </a:bodyPr>
          <a:p>
            <a:endParaRPr b="0" lang="it-IT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3" name="Text 7"/>
          <p:cNvSpPr/>
          <p:nvPr/>
        </p:nvSpPr>
        <p:spPr>
          <a:xfrm>
            <a:off x="4668480" y="2103480"/>
            <a:ext cx="240948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350"/>
              </a:lnSpc>
              <a:tabLst>
                <a:tab algn="l" pos="0"/>
              </a:tabLst>
            </a:pPr>
            <a:r>
              <a:rPr b="1" lang="en-US" sz="1850" strike="noStrike" u="none">
                <a:solidFill>
                  <a:srgbClr val="405449"/>
                </a:solidFill>
                <a:effectLst/>
                <a:uFillTx/>
                <a:latin typeface="Fraunces"/>
                <a:ea typeface="Fraunces Extra Bold"/>
              </a:rPr>
              <a:t>Inizio: 2011-2014</a:t>
            </a:r>
            <a:endParaRPr b="0" lang="it-IT" sz="185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104" name="Text 8"/>
          <p:cNvSpPr/>
          <p:nvPr/>
        </p:nvSpPr>
        <p:spPr>
          <a:xfrm>
            <a:off x="4668480" y="2520360"/>
            <a:ext cx="3681360" cy="92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2401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Il termine nasce dal piano industriale del governo tedesco. Le prime smart factories diventano realtà</a:t>
            </a:r>
            <a:endParaRPr b="0" lang="it-IT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Text 9"/>
          <p:cNvSpPr/>
          <p:nvPr/>
        </p:nvSpPr>
        <p:spPr>
          <a:xfrm>
            <a:off x="793800" y="4083840"/>
            <a:ext cx="192240" cy="240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401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405449"/>
                </a:solidFill>
                <a:effectLst/>
                <a:uFillTx/>
                <a:latin typeface="Fraunces"/>
                <a:ea typeface="Fraunces Light"/>
              </a:rPr>
              <a:t>03</a:t>
            </a:r>
            <a:endParaRPr b="0" lang="it-IT" sz="150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106" name="Shape 10"/>
          <p:cNvSpPr/>
          <p:nvPr/>
        </p:nvSpPr>
        <p:spPr>
          <a:xfrm>
            <a:off x="793800" y="4388760"/>
            <a:ext cx="7556040" cy="22680"/>
          </a:xfrm>
          <a:prstGeom prst="rect">
            <a:avLst/>
          </a:prstGeom>
          <a:solidFill>
            <a:srgbClr val="43895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21960" bIns="-21960" anchor="t">
            <a:noAutofit/>
          </a:bodyPr>
          <a:p>
            <a:endParaRPr b="0" lang="it-IT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7" name="Text 11"/>
          <p:cNvSpPr/>
          <p:nvPr/>
        </p:nvSpPr>
        <p:spPr>
          <a:xfrm>
            <a:off x="793800" y="4530600"/>
            <a:ext cx="2463480" cy="30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350"/>
              </a:lnSpc>
              <a:tabLst>
                <a:tab algn="l" pos="0"/>
              </a:tabLst>
            </a:pPr>
            <a:r>
              <a:rPr b="1" lang="en-US" sz="1850" strike="noStrike" u="none">
                <a:solidFill>
                  <a:srgbClr val="405449"/>
                </a:solidFill>
                <a:effectLst/>
                <a:uFillTx/>
                <a:latin typeface="Fraunces"/>
                <a:ea typeface="Fraunces Extra Bold"/>
              </a:rPr>
              <a:t>Obiettivo Principale</a:t>
            </a:r>
            <a:endParaRPr b="0" lang="it-IT" sz="185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108" name="Text 12"/>
          <p:cNvSpPr/>
          <p:nvPr/>
        </p:nvSpPr>
        <p:spPr>
          <a:xfrm>
            <a:off x="793800" y="4947480"/>
            <a:ext cx="7556040" cy="616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2401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Rendere </a:t>
            </a:r>
            <a:r>
              <a:rPr b="1" lang="en-US" sz="15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smart</a:t>
            </a:r>
            <a:r>
              <a:rPr b="0" lang="en-US" sz="15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 tutti i sistemi produttivi aziendali attraverso interconnessione e intelligenza</a:t>
            </a:r>
            <a:endParaRPr b="0" lang="it-IT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Shape 13"/>
          <p:cNvSpPr/>
          <p:nvPr/>
        </p:nvSpPr>
        <p:spPr>
          <a:xfrm>
            <a:off x="793800" y="6432480"/>
            <a:ext cx="7556040" cy="1127160"/>
          </a:xfrm>
          <a:prstGeom prst="roundRect">
            <a:avLst>
              <a:gd name="adj" fmla="val 15391"/>
            </a:avLst>
          </a:prstGeom>
          <a:solidFill>
            <a:srgbClr val="cce6d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Text 14"/>
          <p:cNvSpPr/>
          <p:nvPr/>
        </p:nvSpPr>
        <p:spPr>
          <a:xfrm>
            <a:off x="1054440" y="6673320"/>
            <a:ext cx="7102440" cy="616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2401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Nobile"/>
                <a:ea typeface="Nobile"/>
              </a:rPr>
              <a:t>Un contesto produttivo </a:t>
            </a:r>
            <a:r>
              <a:rPr b="0" lang="en-US" sz="1500" strike="noStrike" u="none">
                <a:solidFill>
                  <a:srgbClr val="438951"/>
                </a:solidFill>
                <a:effectLst/>
                <a:uFillTx/>
                <a:latin typeface="Nobile"/>
                <a:ea typeface="Nobile"/>
              </a:rPr>
              <a:t>smart, interconnesso e pervasivo</a:t>
            </a: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Nobile"/>
                <a:ea typeface="Nobile"/>
              </a:rPr>
              <a:t> guidato</a:t>
            </a:r>
            <a:r>
              <a:rPr b="0" lang="it-IT" sz="1500" strike="noStrike" u="none">
                <a:solidFill>
                  <a:srgbClr val="000000"/>
                </a:solidFill>
                <a:effectLst/>
                <a:uFillTx/>
                <a:latin typeface="Nobile"/>
                <a:ea typeface="Nobile"/>
              </a:rPr>
              <a:t>  </a:t>
            </a:r>
            <a:r>
              <a:rPr b="0" lang="en-US" sz="1500" strike="noStrike" u="none">
                <a:solidFill>
                  <a:srgbClr val="000000"/>
                </a:solidFill>
                <a:effectLst/>
                <a:uFillTx/>
                <a:latin typeface="Nobile"/>
                <a:ea typeface="Nobile"/>
              </a:rPr>
              <a:t>all'innovazione digitale</a:t>
            </a:r>
            <a:endParaRPr b="0" lang="it-IT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ext 0"/>
          <p:cNvSpPr/>
          <p:nvPr/>
        </p:nvSpPr>
        <p:spPr>
          <a:xfrm>
            <a:off x="793800" y="731160"/>
            <a:ext cx="10934640" cy="67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5301"/>
              </a:lnSpc>
              <a:tabLst>
                <a:tab algn="l" pos="0"/>
              </a:tabLst>
            </a:pPr>
            <a:r>
              <a:rPr b="1" lang="en-US" sz="4200" strike="noStrike" u="none">
                <a:solidFill>
                  <a:srgbClr val="3b4540"/>
                </a:solidFill>
                <a:effectLst/>
                <a:uFillTx/>
                <a:latin typeface="Fraunces"/>
                <a:ea typeface="Fraunces Extra Bold"/>
              </a:rPr>
              <a:t>Industria 4.0: Il Concetto Fondamentale</a:t>
            </a:r>
            <a:endParaRPr b="0" lang="it-IT" sz="420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112" name="Text 1"/>
          <p:cNvSpPr/>
          <p:nvPr/>
        </p:nvSpPr>
        <p:spPr>
          <a:xfrm>
            <a:off x="793800" y="1943280"/>
            <a:ext cx="4284720" cy="40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3149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3b4540"/>
                </a:solidFill>
                <a:effectLst/>
                <a:uFillTx/>
                <a:latin typeface="Fraunces"/>
                <a:ea typeface="Fraunces Extra Bold"/>
              </a:rPr>
              <a:t>Sistemi Cyber-Fisici (CPS)</a:t>
            </a:r>
            <a:endParaRPr b="0" lang="it-IT" sz="250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113" name="Text 2"/>
          <p:cNvSpPr/>
          <p:nvPr/>
        </p:nvSpPr>
        <p:spPr>
          <a:xfrm>
            <a:off x="793800" y="2562480"/>
            <a:ext cx="5579640" cy="68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2701"/>
              </a:lnSpc>
              <a:tabLst>
                <a:tab algn="l" pos="0"/>
              </a:tabLst>
            </a:pPr>
            <a:r>
              <a:rPr b="0" lang="en-US" sz="165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Integrazione crescente di componenti fisiche e digitali nei processi industriali</a:t>
            </a:r>
            <a:endParaRPr b="0" lang="it-IT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4" name="Image 0" descr="preencoded.png"/>
          <p:cNvPicPr/>
          <p:nvPr/>
        </p:nvPicPr>
        <p:blipFill>
          <a:blip r:embed="rId1"/>
          <a:stretch/>
        </p:blipFill>
        <p:spPr>
          <a:xfrm>
            <a:off x="793800" y="3494520"/>
            <a:ext cx="5300640" cy="3097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5" name="Shape 3"/>
          <p:cNvSpPr/>
          <p:nvPr/>
        </p:nvSpPr>
        <p:spPr>
          <a:xfrm>
            <a:off x="6907320" y="1970280"/>
            <a:ext cx="6936480" cy="1733040"/>
          </a:xfrm>
          <a:prstGeom prst="roundRect">
            <a:avLst>
              <a:gd name="adj" fmla="val 8441"/>
            </a:avLst>
          </a:prstGeom>
          <a:solidFill>
            <a:srgbClr val="fafffa"/>
          </a:solidFill>
          <a:ln w="30480">
            <a:solidFill>
              <a:srgbClr val="ced9c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Text 5"/>
          <p:cNvSpPr/>
          <p:nvPr/>
        </p:nvSpPr>
        <p:spPr>
          <a:xfrm>
            <a:off x="7244640" y="2216160"/>
            <a:ext cx="2960640" cy="33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650"/>
              </a:lnSpc>
              <a:tabLst>
                <a:tab algn="l" pos="0"/>
              </a:tabLst>
            </a:pPr>
            <a:r>
              <a:rPr b="1" lang="en-US" sz="2100" strike="noStrike" u="none">
                <a:solidFill>
                  <a:srgbClr val="405449"/>
                </a:solidFill>
                <a:effectLst/>
                <a:uFillTx/>
                <a:latin typeface="Fraunces"/>
                <a:ea typeface="Fraunces Extra Bold"/>
              </a:rPr>
              <a:t>Produzione Dinamica</a:t>
            </a:r>
            <a:endParaRPr b="0" lang="it-IT" sz="210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117" name="Text 6"/>
          <p:cNvSpPr/>
          <p:nvPr/>
        </p:nvSpPr>
        <p:spPr>
          <a:xfrm>
            <a:off x="7244640" y="2768040"/>
            <a:ext cx="6353280" cy="68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2701"/>
              </a:lnSpc>
              <a:tabLst>
                <a:tab algn="l" pos="0"/>
              </a:tabLst>
            </a:pPr>
            <a:r>
              <a:rPr b="0" lang="en-US" sz="165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Capacità di adattarsi rapidamente ai cambiamenti di mercato e domanda</a:t>
            </a:r>
            <a:endParaRPr b="0" lang="it-IT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Shape 7"/>
          <p:cNvSpPr/>
          <p:nvPr/>
        </p:nvSpPr>
        <p:spPr>
          <a:xfrm>
            <a:off x="6907320" y="3918960"/>
            <a:ext cx="6936480" cy="1388160"/>
          </a:xfrm>
          <a:prstGeom prst="roundRect">
            <a:avLst>
              <a:gd name="adj" fmla="val 10537"/>
            </a:avLst>
          </a:prstGeom>
          <a:solidFill>
            <a:srgbClr val="fafffa"/>
          </a:solidFill>
          <a:ln w="30480">
            <a:solidFill>
              <a:srgbClr val="ced9c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Text 9"/>
          <p:cNvSpPr/>
          <p:nvPr/>
        </p:nvSpPr>
        <p:spPr>
          <a:xfrm>
            <a:off x="7244640" y="4164840"/>
            <a:ext cx="3239280" cy="33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650"/>
              </a:lnSpc>
              <a:tabLst>
                <a:tab algn="l" pos="0"/>
              </a:tabLst>
            </a:pPr>
            <a:r>
              <a:rPr b="1" lang="en-US" sz="2100" strike="noStrike" u="none">
                <a:solidFill>
                  <a:srgbClr val="405449"/>
                </a:solidFill>
                <a:effectLst/>
                <a:uFillTx/>
                <a:latin typeface="Fraunces"/>
                <a:ea typeface="Fraunces Extra Bold"/>
              </a:rPr>
              <a:t>Facile Riconfigurazione</a:t>
            </a:r>
            <a:endParaRPr b="0" lang="it-IT" sz="210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120" name="Text 10"/>
          <p:cNvSpPr/>
          <p:nvPr/>
        </p:nvSpPr>
        <p:spPr>
          <a:xfrm>
            <a:off x="7244640" y="4716720"/>
            <a:ext cx="6353280" cy="34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701"/>
              </a:lnSpc>
              <a:tabLst>
                <a:tab algn="l" pos="0"/>
              </a:tabLst>
            </a:pPr>
            <a:r>
              <a:rPr b="0" lang="en-US" sz="165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Sistemi flessibili che si modificano in tempo reale</a:t>
            </a:r>
            <a:endParaRPr b="0" lang="it-IT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Shape 11"/>
          <p:cNvSpPr/>
          <p:nvPr/>
        </p:nvSpPr>
        <p:spPr>
          <a:xfrm>
            <a:off x="6907320" y="5522760"/>
            <a:ext cx="6936480" cy="1733040"/>
          </a:xfrm>
          <a:prstGeom prst="roundRect">
            <a:avLst>
              <a:gd name="adj" fmla="val 8441"/>
            </a:avLst>
          </a:prstGeom>
          <a:solidFill>
            <a:srgbClr val="fafffa"/>
          </a:solidFill>
          <a:ln w="30480">
            <a:solidFill>
              <a:srgbClr val="ced9c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Text 13"/>
          <p:cNvSpPr/>
          <p:nvPr/>
        </p:nvSpPr>
        <p:spPr>
          <a:xfrm>
            <a:off x="7244640" y="5768640"/>
            <a:ext cx="3232080" cy="33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650"/>
              </a:lnSpc>
              <a:tabLst>
                <a:tab algn="l" pos="0"/>
              </a:tabLst>
            </a:pPr>
            <a:r>
              <a:rPr b="1" lang="en-US" sz="2100" strike="noStrike" u="none">
                <a:solidFill>
                  <a:srgbClr val="405449"/>
                </a:solidFill>
                <a:effectLst/>
                <a:uFillTx/>
                <a:latin typeface="Fraunces"/>
                <a:ea typeface="Fraunces Extra Bold"/>
              </a:rPr>
              <a:t>Moltiplicazione dei Dati</a:t>
            </a:r>
            <a:endParaRPr b="0" lang="it-IT" sz="210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123" name="Text 14"/>
          <p:cNvSpPr/>
          <p:nvPr/>
        </p:nvSpPr>
        <p:spPr>
          <a:xfrm>
            <a:off x="7244640" y="6320520"/>
            <a:ext cx="6353280" cy="68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2701"/>
              </a:lnSpc>
              <a:tabLst>
                <a:tab algn="l" pos="0"/>
              </a:tabLst>
            </a:pPr>
            <a:r>
              <a:rPr b="0" lang="en-US" sz="165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La tecnologia aumenta la </a:t>
            </a:r>
            <a:r>
              <a:rPr b="0" lang="en-US" sz="1650" strike="noStrike" u="none">
                <a:solidFill>
                  <a:srgbClr val="438951"/>
                </a:solidFill>
                <a:effectLst/>
                <a:uFillTx/>
                <a:latin typeface="Nobile"/>
                <a:ea typeface="Nobile"/>
              </a:rPr>
              <a:t>quantità di informazioni</a:t>
            </a:r>
            <a:r>
              <a:rPr b="0" lang="en-US" sz="165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 e il loro impiego strategico</a:t>
            </a:r>
            <a:endParaRPr b="0" lang="it-IT" sz="1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ext 0"/>
          <p:cNvSpPr/>
          <p:nvPr/>
        </p:nvSpPr>
        <p:spPr>
          <a:xfrm>
            <a:off x="793800" y="918000"/>
            <a:ext cx="8964360" cy="53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4150"/>
              </a:lnSpc>
              <a:tabLst>
                <a:tab algn="l" pos="0"/>
              </a:tabLst>
            </a:pPr>
            <a:r>
              <a:rPr b="1" lang="en-US" sz="3300" strike="noStrike" u="none">
                <a:solidFill>
                  <a:srgbClr val="3b4540"/>
                </a:solidFill>
                <a:effectLst/>
                <a:uFillTx/>
                <a:latin typeface="Fraunces"/>
                <a:ea typeface="Fraunces Extra Bold"/>
              </a:rPr>
              <a:t>Le Tecnologie Abilitanti dell'Industria 4.0</a:t>
            </a:r>
            <a:endParaRPr b="0" lang="it-IT" sz="330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125" name="Text 1"/>
          <p:cNvSpPr/>
          <p:nvPr/>
        </p:nvSpPr>
        <p:spPr>
          <a:xfrm>
            <a:off x="793800" y="1789920"/>
            <a:ext cx="13042440" cy="27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1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I nove assi tecnologici identificati dalla Boston Consulting Group</a:t>
            </a:r>
            <a:endParaRPr b="0" lang="it-IT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6" name="Image 0" descr="preencoded.png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793800" y="2253240"/>
            <a:ext cx="424800" cy="424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7" name="Text 2"/>
          <p:cNvSpPr/>
          <p:nvPr/>
        </p:nvSpPr>
        <p:spPr>
          <a:xfrm>
            <a:off x="793800" y="2891160"/>
            <a:ext cx="2126160" cy="26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049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405449"/>
                </a:solidFill>
                <a:effectLst/>
                <a:uFillTx/>
                <a:latin typeface="Fraunces"/>
                <a:ea typeface="Fraunces Extra Bold"/>
              </a:rPr>
              <a:t>Industrial IoT</a:t>
            </a:r>
            <a:endParaRPr b="0" lang="it-IT" sz="165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128" name="Text 3"/>
          <p:cNvSpPr/>
          <p:nvPr/>
        </p:nvSpPr>
        <p:spPr>
          <a:xfrm>
            <a:off x="793800" y="3259080"/>
            <a:ext cx="6414840" cy="54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21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Sensori e dispositivi connessi a basso costo che raccolgono dati in tempo reale dalla produzione</a:t>
            </a:r>
            <a:endParaRPr b="0" lang="it-IT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9" name="Image 1" descr="preencoded.png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7421400" y="2253240"/>
            <a:ext cx="424800" cy="424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0" name="Text 4"/>
          <p:cNvSpPr/>
          <p:nvPr/>
        </p:nvSpPr>
        <p:spPr>
          <a:xfrm>
            <a:off x="7421400" y="2891160"/>
            <a:ext cx="2126160" cy="26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049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405449"/>
                </a:solidFill>
                <a:effectLst/>
                <a:uFillTx/>
                <a:latin typeface="Fraunces"/>
                <a:ea typeface="Fraunces Extra Bold"/>
              </a:rPr>
              <a:t>Big Data Analysis</a:t>
            </a:r>
            <a:endParaRPr b="0" lang="it-IT" sz="165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131" name="Text 5"/>
          <p:cNvSpPr/>
          <p:nvPr/>
        </p:nvSpPr>
        <p:spPr>
          <a:xfrm>
            <a:off x="7421400" y="3259080"/>
            <a:ext cx="6414840" cy="27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1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Analisi di enormi quantità di dati per ottimizzare processi e prevedere necessità</a:t>
            </a:r>
            <a:endParaRPr b="0" lang="it-IT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2" name="Image 2" descr="preencoded.png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793800" y="4143600"/>
            <a:ext cx="424800" cy="424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3" name="Text 6"/>
          <p:cNvSpPr/>
          <p:nvPr/>
        </p:nvSpPr>
        <p:spPr>
          <a:xfrm>
            <a:off x="793800" y="4781520"/>
            <a:ext cx="2126160" cy="26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049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405449"/>
                </a:solidFill>
                <a:effectLst/>
                <a:uFillTx/>
                <a:latin typeface="Fraunces"/>
                <a:ea typeface="Fraunces Extra Bold"/>
              </a:rPr>
              <a:t>Cloud Computing</a:t>
            </a:r>
            <a:endParaRPr b="0" lang="it-IT" sz="165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134" name="Text 7"/>
          <p:cNvSpPr/>
          <p:nvPr/>
        </p:nvSpPr>
        <p:spPr>
          <a:xfrm>
            <a:off x="793800" y="5149080"/>
            <a:ext cx="6414840" cy="27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1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Archiviazione e elaborazione dati su piattaforme scalabili e accessibili ovunque</a:t>
            </a:r>
            <a:endParaRPr b="0" lang="it-IT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5" name="Image 3" descr="preencoded.png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7421400" y="4143600"/>
            <a:ext cx="424800" cy="424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6" name="Text 8"/>
          <p:cNvSpPr/>
          <p:nvPr/>
        </p:nvSpPr>
        <p:spPr>
          <a:xfrm>
            <a:off x="7421400" y="4781520"/>
            <a:ext cx="2126160" cy="26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049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405449"/>
                </a:solidFill>
                <a:effectLst/>
                <a:uFillTx/>
                <a:latin typeface="Fraunces"/>
                <a:ea typeface="Fraunces Extra Bold"/>
              </a:rPr>
              <a:t>Robotica Avanzata</a:t>
            </a:r>
            <a:endParaRPr b="0" lang="it-IT" sz="165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137" name="Text 9"/>
          <p:cNvSpPr/>
          <p:nvPr/>
        </p:nvSpPr>
        <p:spPr>
          <a:xfrm>
            <a:off x="7421400" y="5149080"/>
            <a:ext cx="6414840" cy="27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1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Robot collaborativi che lavorano fianco a fianco con gli operatori umani</a:t>
            </a:r>
            <a:endParaRPr b="0" lang="it-IT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8" name="Image 4" descr="preencoded.png"/>
          <p:cNvPicPr/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/>
        </p:blipFill>
        <p:spPr>
          <a:xfrm>
            <a:off x="793800" y="5761440"/>
            <a:ext cx="424800" cy="424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9" name="Text 10"/>
          <p:cNvSpPr/>
          <p:nvPr/>
        </p:nvSpPr>
        <p:spPr>
          <a:xfrm>
            <a:off x="793800" y="6399360"/>
            <a:ext cx="2126160" cy="26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049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405449"/>
                </a:solidFill>
                <a:effectLst/>
                <a:uFillTx/>
                <a:latin typeface="Fraunces"/>
                <a:ea typeface="Fraunces Extra Bold"/>
              </a:rPr>
              <a:t>Realtà Aumentata</a:t>
            </a:r>
            <a:endParaRPr b="0" lang="it-IT" sz="165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140" name="Text 11"/>
          <p:cNvSpPr/>
          <p:nvPr/>
        </p:nvSpPr>
        <p:spPr>
          <a:xfrm>
            <a:off x="793800" y="6767280"/>
            <a:ext cx="6414840" cy="54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21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Sovrapposizione di informazioni digitali al mondo reale per assistenza e formazione</a:t>
            </a:r>
            <a:endParaRPr b="0" lang="it-IT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1" name="Image 5" descr="preencoded.png"/>
          <p:cNvPicPr/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/>
        </p:blipFill>
        <p:spPr>
          <a:xfrm>
            <a:off x="7421400" y="5761440"/>
            <a:ext cx="424800" cy="424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2" name="Text 12"/>
          <p:cNvSpPr/>
          <p:nvPr/>
        </p:nvSpPr>
        <p:spPr>
          <a:xfrm>
            <a:off x="7421400" y="6399360"/>
            <a:ext cx="2126160" cy="26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049"/>
              </a:lnSpc>
              <a:tabLst>
                <a:tab algn="l" pos="0"/>
              </a:tabLst>
            </a:pPr>
            <a:r>
              <a:rPr b="1" lang="en-US" sz="1650" strike="noStrike" u="none">
                <a:solidFill>
                  <a:srgbClr val="405449"/>
                </a:solidFill>
                <a:effectLst/>
                <a:uFillTx/>
                <a:latin typeface="Fraunces"/>
                <a:ea typeface="Fraunces Extra Bold"/>
              </a:rPr>
              <a:t>Simulazione</a:t>
            </a:r>
            <a:endParaRPr b="0" lang="it-IT" sz="165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143" name="Text 13"/>
          <p:cNvSpPr/>
          <p:nvPr/>
        </p:nvSpPr>
        <p:spPr>
          <a:xfrm>
            <a:off x="7421400" y="6767280"/>
            <a:ext cx="6414840" cy="54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21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Modelli virtuali per testare e ottimizzare la produzione prima della realizzazione fisica</a:t>
            </a:r>
            <a:endParaRPr b="0" lang="it-IT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 0"/>
          <p:cNvSpPr/>
          <p:nvPr/>
        </p:nvSpPr>
        <p:spPr>
          <a:xfrm>
            <a:off x="787320" y="618480"/>
            <a:ext cx="5820120" cy="72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5700"/>
              </a:lnSpc>
              <a:tabLst>
                <a:tab algn="l" pos="0"/>
              </a:tabLst>
            </a:pPr>
            <a:r>
              <a:rPr b="1" lang="en-US" sz="4550" strike="noStrike" u="none">
                <a:solidFill>
                  <a:srgbClr val="3b4540"/>
                </a:solidFill>
                <a:effectLst/>
                <a:uFillTx/>
                <a:latin typeface="Fraunces"/>
                <a:ea typeface="Fraunces Extra Bold"/>
              </a:rPr>
              <a:t>Industria 5.0</a:t>
            </a:r>
            <a:endParaRPr b="0" lang="it-IT" sz="455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145" name="Text 1"/>
          <p:cNvSpPr/>
          <p:nvPr/>
        </p:nvSpPr>
        <p:spPr>
          <a:xfrm>
            <a:off x="787320" y="1599120"/>
            <a:ext cx="5981760" cy="42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3300"/>
              </a:lnSpc>
              <a:tabLst>
                <a:tab algn="l" pos="0"/>
              </a:tabLst>
            </a:pPr>
            <a:r>
              <a:rPr b="1" lang="en-US" sz="2650" strike="noStrike" u="none">
                <a:solidFill>
                  <a:srgbClr val="3b4540"/>
                </a:solidFill>
                <a:effectLst/>
                <a:uFillTx/>
                <a:latin typeface="Fraunces"/>
                <a:ea typeface="Fraunces Extra Bold"/>
              </a:rPr>
              <a:t>La Nuova Visione Human-Centric</a:t>
            </a:r>
            <a:endParaRPr b="0" lang="it-IT" sz="265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146" name="Image 0" descr="preencoded.png"/>
          <p:cNvSpPr/>
          <p:nvPr/>
        </p:nvSpPr>
        <p:spPr>
          <a:xfrm>
            <a:off x="787320" y="2463480"/>
            <a:ext cx="6250680" cy="5007960"/>
          </a:xfrm>
          <a:prstGeom prst="flowChartAlternateProcess">
            <a:avLst/>
          </a:pr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Shape 2"/>
          <p:cNvSpPr/>
          <p:nvPr/>
        </p:nvSpPr>
        <p:spPr>
          <a:xfrm>
            <a:off x="7528680" y="3355200"/>
            <a:ext cx="379080" cy="379080"/>
          </a:xfrm>
          <a:prstGeom prst="roundRect">
            <a:avLst>
              <a:gd name="adj" fmla="val 40004"/>
            </a:avLst>
          </a:prstGeom>
          <a:solidFill>
            <a:srgbClr val="e8f3e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Text 3"/>
          <p:cNvSpPr/>
          <p:nvPr/>
        </p:nvSpPr>
        <p:spPr>
          <a:xfrm>
            <a:off x="8076960" y="3413160"/>
            <a:ext cx="3480120" cy="26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049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405449"/>
                </a:solidFill>
                <a:effectLst/>
                <a:uFillTx/>
                <a:latin typeface="Fraunces"/>
                <a:ea typeface="Fraunces Extra Bold"/>
              </a:rPr>
              <a:t>La Fase Successiva alla 4.0</a:t>
            </a:r>
            <a:endParaRPr b="0" lang="it-IT" sz="200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149" name="Text 4"/>
          <p:cNvSpPr/>
          <p:nvPr/>
        </p:nvSpPr>
        <p:spPr>
          <a:xfrm>
            <a:off x="8076960" y="3845520"/>
            <a:ext cx="4814280" cy="27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1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Focus sull'</a:t>
            </a:r>
            <a:r>
              <a:rPr b="1" lang="en-US" sz="14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interazione armoniosa</a:t>
            </a:r>
            <a:r>
              <a:rPr b="0" lang="en-US" sz="14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 tra uomo e macchina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Shape 5"/>
          <p:cNvSpPr/>
          <p:nvPr/>
        </p:nvSpPr>
        <p:spPr>
          <a:xfrm>
            <a:off x="7528680" y="4452840"/>
            <a:ext cx="379080" cy="379080"/>
          </a:xfrm>
          <a:prstGeom prst="roundRect">
            <a:avLst>
              <a:gd name="adj" fmla="val 40004"/>
            </a:avLst>
          </a:prstGeom>
          <a:solidFill>
            <a:srgbClr val="e8f3e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Text 6"/>
          <p:cNvSpPr/>
          <p:nvPr/>
        </p:nvSpPr>
        <p:spPr>
          <a:xfrm>
            <a:off x="8076960" y="4510800"/>
            <a:ext cx="3595680" cy="26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049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405449"/>
                </a:solidFill>
                <a:effectLst/>
                <a:uFillTx/>
                <a:latin typeface="Fraunces"/>
                <a:ea typeface="Fraunces Extra Bold"/>
              </a:rPr>
              <a:t>Reintroduzione dell'Umano</a:t>
            </a:r>
            <a:endParaRPr b="0" lang="it-IT" sz="200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152" name="Text 7"/>
          <p:cNvSpPr/>
          <p:nvPr/>
        </p:nvSpPr>
        <p:spPr>
          <a:xfrm>
            <a:off x="8076960" y="4943160"/>
            <a:ext cx="5773680" cy="53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21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La </a:t>
            </a:r>
            <a:r>
              <a:rPr b="0" lang="en-US" sz="1400" strike="noStrike" u="none">
                <a:solidFill>
                  <a:srgbClr val="438951"/>
                </a:solidFill>
                <a:effectLst/>
                <a:uFillTx/>
                <a:latin typeface="Nobile"/>
                <a:ea typeface="Nobile"/>
              </a:rPr>
              <a:t>mente e creatività umana</a:t>
            </a:r>
            <a:r>
              <a:rPr b="0" lang="en-US" sz="14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 tornano al centro della struttura industriale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Shape 8"/>
          <p:cNvSpPr/>
          <p:nvPr/>
        </p:nvSpPr>
        <p:spPr>
          <a:xfrm>
            <a:off x="7528680" y="5820120"/>
            <a:ext cx="379080" cy="379080"/>
          </a:xfrm>
          <a:prstGeom prst="roundRect">
            <a:avLst>
              <a:gd name="adj" fmla="val 40004"/>
            </a:avLst>
          </a:prstGeom>
          <a:solidFill>
            <a:srgbClr val="e8f3e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Text 9"/>
          <p:cNvSpPr/>
          <p:nvPr/>
        </p:nvSpPr>
        <p:spPr>
          <a:xfrm>
            <a:off x="8076960" y="5878080"/>
            <a:ext cx="2036520" cy="263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049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405449"/>
                </a:solidFill>
                <a:effectLst/>
                <a:uFillTx/>
                <a:latin typeface="Fraunces"/>
                <a:ea typeface="Fraunces Extra Bold"/>
              </a:rPr>
              <a:t>Riconciliazione</a:t>
            </a:r>
            <a:endParaRPr b="0" lang="it-IT" sz="200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155" name="Text 10"/>
          <p:cNvSpPr/>
          <p:nvPr/>
        </p:nvSpPr>
        <p:spPr>
          <a:xfrm>
            <a:off x="8076960" y="6310440"/>
            <a:ext cx="5920200" cy="27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1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Uomo e macchina lavorano insieme per migliorare efficienza e qualità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Image 0" descr="preencoded.png"/>
          <p:cNvPicPr/>
          <p:nvPr/>
        </p:nvPicPr>
        <p:blipFill>
          <a:blip r:embed="rId1"/>
          <a:srcRect l="6279" t="-168" r="56210" b="168"/>
          <a:stretch/>
        </p:blipFill>
        <p:spPr>
          <a:xfrm>
            <a:off x="9144000" y="0"/>
            <a:ext cx="5486040" cy="822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7" name="Text 0"/>
          <p:cNvSpPr/>
          <p:nvPr/>
        </p:nvSpPr>
        <p:spPr>
          <a:xfrm>
            <a:off x="792360" y="624240"/>
            <a:ext cx="7558920" cy="113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4450"/>
              </a:lnSpc>
              <a:tabLst>
                <a:tab algn="l" pos="0"/>
              </a:tabLst>
            </a:pPr>
            <a:r>
              <a:rPr b="1" lang="en-US" sz="3550" strike="noStrike" u="none">
                <a:solidFill>
                  <a:srgbClr val="3b4540"/>
                </a:solidFill>
                <a:effectLst/>
                <a:uFillTx/>
                <a:latin typeface="Fraunces"/>
                <a:ea typeface="Fraunces Extra Bold"/>
              </a:rPr>
              <a:t>Industria 5.0</a:t>
            </a:r>
            <a:endParaRPr b="0" lang="it-IT" sz="355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pic>
        <p:nvPicPr>
          <p:cNvPr id="158" name="Image 1" descr="preencoded.png"/>
          <p:cNvPicPr/>
          <p:nvPr/>
        </p:nvPicPr>
        <p:blipFill>
          <a:blip r:embed="rId2"/>
          <a:stretch/>
        </p:blipFill>
        <p:spPr>
          <a:xfrm>
            <a:off x="799920" y="1632600"/>
            <a:ext cx="905400" cy="1086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9" name="Text 1"/>
          <p:cNvSpPr/>
          <p:nvPr/>
        </p:nvSpPr>
        <p:spPr>
          <a:xfrm>
            <a:off x="1886760" y="1813680"/>
            <a:ext cx="226368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200"/>
              </a:lnSpc>
              <a:tabLst>
                <a:tab algn="l" pos="0"/>
              </a:tabLst>
            </a:pPr>
            <a:r>
              <a:rPr b="1" lang="en-US" sz="1750" strike="noStrike" u="none">
                <a:solidFill>
                  <a:srgbClr val="405449"/>
                </a:solidFill>
                <a:effectLst/>
                <a:uFillTx/>
                <a:latin typeface="Fraunces"/>
                <a:ea typeface="Fraunces Extra Bold"/>
              </a:rPr>
              <a:t>Osservano</a:t>
            </a:r>
            <a:endParaRPr b="0" lang="it-IT" sz="175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160" name="Text 2"/>
          <p:cNvSpPr/>
          <p:nvPr/>
        </p:nvSpPr>
        <p:spPr>
          <a:xfrm>
            <a:off x="1886760" y="2205360"/>
            <a:ext cx="4007880" cy="290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251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I </a:t>
            </a:r>
            <a:r>
              <a:rPr b="0" lang="it-IT" sz="14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r</a:t>
            </a:r>
            <a:r>
              <a:rPr b="0" lang="en-US" sz="14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obot analizzano l'ambiente e le azioni umane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1" name="Image 2" descr="preencoded.png"/>
          <p:cNvPicPr/>
          <p:nvPr/>
        </p:nvPicPr>
        <p:blipFill>
          <a:blip r:embed="rId3"/>
          <a:stretch/>
        </p:blipFill>
        <p:spPr>
          <a:xfrm>
            <a:off x="799920" y="2719440"/>
            <a:ext cx="905400" cy="1086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2" name="Text 3"/>
          <p:cNvSpPr/>
          <p:nvPr/>
        </p:nvSpPr>
        <p:spPr>
          <a:xfrm>
            <a:off x="1886760" y="2900520"/>
            <a:ext cx="226368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200"/>
              </a:lnSpc>
              <a:tabLst>
                <a:tab algn="l" pos="0"/>
              </a:tabLst>
            </a:pPr>
            <a:r>
              <a:rPr b="1" lang="en-US" sz="1750" strike="noStrike" u="none">
                <a:solidFill>
                  <a:srgbClr val="405449"/>
                </a:solidFill>
                <a:effectLst/>
                <a:uFillTx/>
                <a:latin typeface="Fraunces"/>
                <a:ea typeface="Fraunces Extra Bold"/>
              </a:rPr>
              <a:t>Imparano</a:t>
            </a:r>
            <a:endParaRPr b="0" lang="it-IT" sz="175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163" name="Text 4"/>
          <p:cNvSpPr/>
          <p:nvPr/>
        </p:nvSpPr>
        <p:spPr>
          <a:xfrm>
            <a:off x="1886760" y="3292200"/>
            <a:ext cx="6472080" cy="28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251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Acquisiscono nuove competenze dall'esperienza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4" name="Image 3" descr="preencoded.png"/>
          <p:cNvPicPr/>
          <p:nvPr/>
        </p:nvPicPr>
        <p:blipFill>
          <a:blip r:embed="rId4"/>
          <a:stretch/>
        </p:blipFill>
        <p:spPr>
          <a:xfrm>
            <a:off x="799920" y="3805920"/>
            <a:ext cx="905400" cy="1086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5" name="Text 5"/>
          <p:cNvSpPr/>
          <p:nvPr/>
        </p:nvSpPr>
        <p:spPr>
          <a:xfrm>
            <a:off x="1886760" y="3987000"/>
            <a:ext cx="2263680" cy="28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200"/>
              </a:lnSpc>
              <a:tabLst>
                <a:tab algn="l" pos="0"/>
              </a:tabLst>
            </a:pPr>
            <a:r>
              <a:rPr b="1" lang="en-US" sz="1750" strike="noStrike" u="none">
                <a:solidFill>
                  <a:srgbClr val="405449"/>
                </a:solidFill>
                <a:effectLst/>
                <a:uFillTx/>
                <a:latin typeface="Fraunces"/>
                <a:ea typeface="Fraunces Extra Bold"/>
              </a:rPr>
              <a:t>Collaborano</a:t>
            </a:r>
            <a:endParaRPr b="0" lang="it-IT" sz="175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166" name="Text 6"/>
          <p:cNvSpPr/>
          <p:nvPr/>
        </p:nvSpPr>
        <p:spPr>
          <a:xfrm>
            <a:off x="1886760" y="4378680"/>
            <a:ext cx="6472080" cy="28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251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Eseguono lavori affiancando gli umani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Text 7"/>
          <p:cNvSpPr/>
          <p:nvPr/>
        </p:nvSpPr>
        <p:spPr>
          <a:xfrm>
            <a:off x="792360" y="5672520"/>
            <a:ext cx="2716560" cy="339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650"/>
              </a:lnSpc>
              <a:tabLst>
                <a:tab algn="l" pos="0"/>
              </a:tabLst>
            </a:pPr>
            <a:r>
              <a:rPr b="1" lang="en-US" sz="2100" strike="noStrike" u="none">
                <a:solidFill>
                  <a:srgbClr val="3b4540"/>
                </a:solidFill>
                <a:effectLst/>
                <a:uFillTx/>
                <a:latin typeface="Fraunces"/>
                <a:ea typeface="Fraunces Extra Bold"/>
              </a:rPr>
              <a:t>Il Valore Umano</a:t>
            </a:r>
            <a:endParaRPr b="0" lang="it-IT" sz="210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168" name="Text 8"/>
          <p:cNvSpPr/>
          <p:nvPr/>
        </p:nvSpPr>
        <p:spPr>
          <a:xfrm>
            <a:off x="792360" y="6193080"/>
            <a:ext cx="3558240" cy="28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marL="343080" indent="-343080">
              <a:lnSpc>
                <a:spcPts val="2251"/>
              </a:lnSpc>
              <a:buClr>
                <a:srgbClr val="405449"/>
              </a:buClr>
              <a:buFont typeface="Symbol" charset="2"/>
              <a:buChar char=""/>
            </a:pPr>
            <a:r>
              <a:rPr b="1" lang="en-US" sz="14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Pensiero critico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Text 9"/>
          <p:cNvSpPr/>
          <p:nvPr/>
        </p:nvSpPr>
        <p:spPr>
          <a:xfrm>
            <a:off x="792360" y="6546240"/>
            <a:ext cx="3558240" cy="28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marL="343080" indent="-343080">
              <a:lnSpc>
                <a:spcPts val="2251"/>
              </a:lnSpc>
              <a:buClr>
                <a:srgbClr val="405449"/>
              </a:buClr>
              <a:buFont typeface="Symbol" charset="2"/>
              <a:buChar char=""/>
            </a:pPr>
            <a:r>
              <a:rPr b="1" lang="en-US" sz="14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Capacità di adattamento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Text 10"/>
          <p:cNvSpPr/>
          <p:nvPr/>
        </p:nvSpPr>
        <p:spPr>
          <a:xfrm>
            <a:off x="792360" y="6899040"/>
            <a:ext cx="3558240" cy="28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marL="343080" indent="-343080">
              <a:lnSpc>
                <a:spcPts val="2251"/>
              </a:lnSpc>
              <a:buClr>
                <a:srgbClr val="405449"/>
              </a:buClr>
              <a:buFont typeface="Symbol" charset="2"/>
              <a:buChar char=""/>
            </a:pPr>
            <a:r>
              <a:rPr b="1" lang="en-US" sz="14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Creatività e problem solving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Text 11"/>
          <p:cNvSpPr/>
          <p:nvPr/>
        </p:nvSpPr>
        <p:spPr>
          <a:xfrm>
            <a:off x="792360" y="7252200"/>
            <a:ext cx="3558240" cy="28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marL="343080" indent="-343080">
              <a:lnSpc>
                <a:spcPts val="2251"/>
              </a:lnSpc>
              <a:buClr>
                <a:srgbClr val="405449"/>
              </a:buClr>
              <a:buFont typeface="Symbol" charset="2"/>
              <a:buChar char=""/>
            </a:pPr>
            <a:r>
              <a:rPr b="1" lang="en-US" sz="14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Intelligenza emotiva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Shape 12"/>
          <p:cNvSpPr/>
          <p:nvPr/>
        </p:nvSpPr>
        <p:spPr>
          <a:xfrm>
            <a:off x="5122800" y="6093360"/>
            <a:ext cx="3558240" cy="1638000"/>
          </a:xfrm>
          <a:prstGeom prst="roundRect">
            <a:avLst>
              <a:gd name="adj" fmla="val 9949"/>
            </a:avLst>
          </a:prstGeom>
          <a:solidFill>
            <a:srgbClr val="cce6d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Text 13"/>
          <p:cNvSpPr/>
          <p:nvPr/>
        </p:nvSpPr>
        <p:spPr>
          <a:xfrm>
            <a:off x="5445360" y="6319800"/>
            <a:ext cx="3054960" cy="115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2251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438951"/>
                </a:solidFill>
                <a:effectLst/>
                <a:uFillTx/>
                <a:latin typeface="Nobile"/>
                <a:ea typeface="Nobile"/>
              </a:rPr>
              <a:t>I robot non sostituiscono</a:t>
            </a: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Nobile"/>
                <a:ea typeface="Nobile"/>
              </a:rPr>
              <a:t> gli umani, ma </a:t>
            </a:r>
            <a:r>
              <a:rPr b="1" lang="en-US" sz="1400" strike="noStrike" u="none">
                <a:solidFill>
                  <a:srgbClr val="000000"/>
                </a:solidFill>
                <a:effectLst/>
                <a:uFillTx/>
                <a:latin typeface="Nobile"/>
                <a:ea typeface="Nobile"/>
              </a:rPr>
              <a:t>cooperano</a:t>
            </a: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Nobile"/>
                <a:ea typeface="Nobile"/>
              </a:rPr>
              <a:t> con loro, combinando calcolo cognitivo e intelletto creativo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Image 0" descr="preencoded.png"/>
          <p:cNvPicPr/>
          <p:nvPr/>
        </p:nvPicPr>
        <p:blipFill>
          <a:blip r:embed="rId1"/>
          <a:srcRect l="36880" t="164" r="18639" b="-164"/>
          <a:stretch/>
        </p:blipFill>
        <p:spPr>
          <a:xfrm>
            <a:off x="9144000" y="0"/>
            <a:ext cx="5486040" cy="822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5" name="Text 0"/>
          <p:cNvSpPr/>
          <p:nvPr/>
        </p:nvSpPr>
        <p:spPr>
          <a:xfrm>
            <a:off x="793800" y="660240"/>
            <a:ext cx="7556040" cy="113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4450"/>
              </a:lnSpc>
              <a:tabLst>
                <a:tab algn="l" pos="0"/>
              </a:tabLst>
            </a:pPr>
            <a:r>
              <a:rPr b="1" lang="en-US" sz="3550" strike="noStrike" u="none">
                <a:solidFill>
                  <a:srgbClr val="3b4540"/>
                </a:solidFill>
                <a:effectLst/>
                <a:uFillTx/>
                <a:latin typeface="Fraunces"/>
                <a:ea typeface="Fraunces Extra Bold"/>
              </a:rPr>
              <a:t>Industria 4.0 vs 5.</a:t>
            </a:r>
            <a:r>
              <a:rPr b="1" lang="it-IT" sz="3550" strike="noStrike" u="none">
                <a:solidFill>
                  <a:srgbClr val="3b4540"/>
                </a:solidFill>
                <a:effectLst/>
                <a:uFillTx/>
                <a:latin typeface="Fraunces"/>
                <a:ea typeface="Fraunces Extra Bold"/>
              </a:rPr>
              <a:t>0</a:t>
            </a:r>
            <a:endParaRPr b="0" lang="it-IT" sz="355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  <a:p>
            <a:pPr>
              <a:lnSpc>
                <a:spcPts val="445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3b4540"/>
                </a:solidFill>
                <a:effectLst/>
                <a:uFillTx/>
                <a:latin typeface="Fraunces"/>
                <a:ea typeface="Fraunces Extra Bold"/>
              </a:rPr>
              <a:t>Le Principali Differenze</a:t>
            </a:r>
            <a:endParaRPr b="0" lang="it-IT" sz="280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176" name="Shape 2"/>
          <p:cNvSpPr/>
          <p:nvPr/>
        </p:nvSpPr>
        <p:spPr>
          <a:xfrm>
            <a:off x="617400" y="2066400"/>
            <a:ext cx="7755120" cy="2569680"/>
          </a:xfrm>
          <a:prstGeom prst="flowChartAlternateProcess">
            <a:avLst/>
          </a:prstGeom>
          <a:solidFill>
            <a:srgbClr val="e8f3e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Text 3"/>
          <p:cNvSpPr/>
          <p:nvPr/>
        </p:nvSpPr>
        <p:spPr>
          <a:xfrm>
            <a:off x="998280" y="2247840"/>
            <a:ext cx="1842840" cy="34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650"/>
              </a:lnSpc>
              <a:tabLst>
                <a:tab algn="l" pos="0"/>
              </a:tabLst>
            </a:pPr>
            <a:r>
              <a:rPr b="1" lang="en-US" sz="2100" strike="noStrike" u="none">
                <a:solidFill>
                  <a:srgbClr val="405449"/>
                </a:solidFill>
                <a:effectLst/>
                <a:uFillTx/>
                <a:latin typeface="Fraunces"/>
                <a:ea typeface="Fraunces Extra Bold"/>
              </a:rPr>
              <a:t>Industria 4.0</a:t>
            </a:r>
            <a:endParaRPr b="0" lang="it-IT" sz="210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178" name="Text 4"/>
          <p:cNvSpPr/>
          <p:nvPr/>
        </p:nvSpPr>
        <p:spPr>
          <a:xfrm>
            <a:off x="998280" y="2704320"/>
            <a:ext cx="71931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251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Focus:</a:t>
            </a:r>
            <a:r>
              <a:rPr b="0" lang="en-US" sz="14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 Automazione e digitalizzazione totale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Text 5"/>
          <p:cNvSpPr/>
          <p:nvPr/>
        </p:nvSpPr>
        <p:spPr>
          <a:xfrm>
            <a:off x="998280" y="3103560"/>
            <a:ext cx="71931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marL="343080" indent="-343080">
              <a:lnSpc>
                <a:spcPts val="2251"/>
              </a:lnSpc>
              <a:buClr>
                <a:srgbClr val="405449"/>
              </a:buClr>
              <a:buFont typeface="Symbol" charset="2"/>
              <a:buChar char=""/>
            </a:pPr>
            <a:r>
              <a:rPr b="0" lang="en-US" sz="14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Macchine che potenzialmente sostituivano gli umani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Text 6"/>
          <p:cNvSpPr/>
          <p:nvPr/>
        </p:nvSpPr>
        <p:spPr>
          <a:xfrm>
            <a:off x="998280" y="3457080"/>
            <a:ext cx="3835080" cy="29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251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Obiettivo:</a:t>
            </a:r>
            <a:r>
              <a:rPr b="0" lang="en-US" sz="14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 Efficienza e produttività di massa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" name="Text 7"/>
          <p:cNvSpPr/>
          <p:nvPr/>
        </p:nvSpPr>
        <p:spPr>
          <a:xfrm>
            <a:off x="998280" y="3810960"/>
            <a:ext cx="71931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marL="343080" indent="-343080">
              <a:lnSpc>
                <a:spcPts val="2251"/>
              </a:lnSpc>
              <a:buClr>
                <a:srgbClr val="405449"/>
              </a:buClr>
              <a:buFont typeface="Symbol" charset="2"/>
              <a:buChar char=""/>
            </a:pPr>
            <a:r>
              <a:rPr b="0" lang="en-US" sz="14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Riduzione dei costi operativi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Text 8"/>
          <p:cNvSpPr/>
          <p:nvPr/>
        </p:nvSpPr>
        <p:spPr>
          <a:xfrm>
            <a:off x="998280" y="4164840"/>
            <a:ext cx="71931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marL="343080" indent="-343080">
              <a:lnSpc>
                <a:spcPts val="2251"/>
              </a:lnSpc>
              <a:buClr>
                <a:srgbClr val="405449"/>
              </a:buClr>
              <a:buFont typeface="Symbol" charset="2"/>
              <a:buChar char=""/>
            </a:pPr>
            <a:r>
              <a:rPr b="0" lang="en-US" sz="14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Interconnessione dei sistemi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Shape 9"/>
          <p:cNvSpPr/>
          <p:nvPr/>
        </p:nvSpPr>
        <p:spPr>
          <a:xfrm>
            <a:off x="617400" y="4999320"/>
            <a:ext cx="7755120" cy="2569680"/>
          </a:xfrm>
          <a:prstGeom prst="flowChartAlternateProcess">
            <a:avLst/>
          </a:prstGeom>
          <a:solidFill>
            <a:srgbClr val="e8f3e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Text 10"/>
          <p:cNvSpPr/>
          <p:nvPr/>
        </p:nvSpPr>
        <p:spPr>
          <a:xfrm>
            <a:off x="998280" y="5180760"/>
            <a:ext cx="1825560" cy="34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650"/>
              </a:lnSpc>
              <a:tabLst>
                <a:tab algn="l" pos="0"/>
              </a:tabLst>
            </a:pPr>
            <a:r>
              <a:rPr b="1" lang="en-US" sz="2100" strike="noStrike" u="none">
                <a:solidFill>
                  <a:srgbClr val="405449"/>
                </a:solidFill>
                <a:effectLst/>
                <a:uFillTx/>
                <a:latin typeface="Fraunces"/>
                <a:ea typeface="Fraunces Extra Bold"/>
              </a:rPr>
              <a:t>Industria 5.0</a:t>
            </a:r>
            <a:endParaRPr b="0" lang="it-IT" sz="210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185" name="Text 11"/>
          <p:cNvSpPr/>
          <p:nvPr/>
        </p:nvSpPr>
        <p:spPr>
          <a:xfrm>
            <a:off x="998280" y="5637240"/>
            <a:ext cx="71931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251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Focus:</a:t>
            </a:r>
            <a:r>
              <a:rPr b="0" lang="en-US" sz="14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 Collaborazione Uomo-Macchina (l'uomo al centro)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Text 12"/>
          <p:cNvSpPr/>
          <p:nvPr/>
        </p:nvSpPr>
        <p:spPr>
          <a:xfrm>
            <a:off x="998280" y="6036480"/>
            <a:ext cx="71931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marL="343080" indent="-343080">
              <a:lnSpc>
                <a:spcPts val="2251"/>
              </a:lnSpc>
              <a:buClr>
                <a:srgbClr val="405449"/>
              </a:buClr>
              <a:buFont typeface="Symbol" charset="2"/>
              <a:buChar char=""/>
            </a:pPr>
            <a:r>
              <a:rPr b="0" lang="en-US" sz="14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Robot che assistono e collaborano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Text 13"/>
          <p:cNvSpPr/>
          <p:nvPr/>
        </p:nvSpPr>
        <p:spPr>
          <a:xfrm>
            <a:off x="998280" y="6390360"/>
            <a:ext cx="3560400" cy="29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2251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Obiettivo:</a:t>
            </a:r>
            <a:r>
              <a:rPr b="0" lang="en-US" sz="14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 Personalizzazione dei prodotti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Text 14"/>
          <p:cNvSpPr/>
          <p:nvPr/>
        </p:nvSpPr>
        <p:spPr>
          <a:xfrm>
            <a:off x="998280" y="6743880"/>
            <a:ext cx="71931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marL="343080" indent="-343080">
              <a:lnSpc>
                <a:spcPts val="2251"/>
              </a:lnSpc>
              <a:buClr>
                <a:srgbClr val="405449"/>
              </a:buClr>
              <a:buFont typeface="Symbol" charset="2"/>
              <a:buChar char=""/>
            </a:pPr>
            <a:r>
              <a:rPr b="0" lang="en-US" sz="14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Beni su misura per ogni consumatore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Text 15"/>
          <p:cNvSpPr/>
          <p:nvPr/>
        </p:nvSpPr>
        <p:spPr>
          <a:xfrm>
            <a:off x="998280" y="7097760"/>
            <a:ext cx="71931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marL="343080" indent="-343080">
              <a:lnSpc>
                <a:spcPts val="2251"/>
              </a:lnSpc>
              <a:buClr>
                <a:srgbClr val="405449"/>
              </a:buClr>
              <a:buFont typeface="Symbol" charset="2"/>
              <a:buChar char=""/>
            </a:pPr>
            <a:r>
              <a:rPr b="0" lang="en-US" sz="140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Agilità e sostenibilità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Text 0"/>
          <p:cNvSpPr/>
          <p:nvPr/>
        </p:nvSpPr>
        <p:spPr>
          <a:xfrm>
            <a:off x="3134160" y="948600"/>
            <a:ext cx="8361720" cy="46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36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3b4540"/>
                </a:solidFill>
                <a:effectLst/>
                <a:uFillTx/>
                <a:latin typeface="Fraunces"/>
                <a:ea typeface="Fraunces Extra Bold"/>
              </a:rPr>
              <a:t>Conclusioni e Impatto sul Futuro del Lavoro</a:t>
            </a:r>
            <a:endParaRPr b="0" lang="it-IT" sz="290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191" name="Text 2"/>
          <p:cNvSpPr/>
          <p:nvPr/>
        </p:nvSpPr>
        <p:spPr>
          <a:xfrm>
            <a:off x="4133160" y="2484360"/>
            <a:ext cx="2769480" cy="23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>
              <a:lnSpc>
                <a:spcPts val="18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405449"/>
                </a:solidFill>
                <a:effectLst/>
                <a:uFillTx/>
                <a:latin typeface="Fraunces"/>
                <a:ea typeface="Fraunces Extra Bold"/>
              </a:rPr>
              <a:t>Nuove Opportunità</a:t>
            </a:r>
            <a:endParaRPr b="0" lang="it-IT" sz="220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192" name="Text 3"/>
          <p:cNvSpPr/>
          <p:nvPr/>
        </p:nvSpPr>
        <p:spPr>
          <a:xfrm>
            <a:off x="3809520" y="2918520"/>
            <a:ext cx="3413520" cy="47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>
              <a:lnSpc>
                <a:spcPts val="1851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L'automazione </a:t>
            </a:r>
            <a:r>
              <a:rPr b="0" lang="en-US" sz="1150" strike="noStrike" u="none">
                <a:solidFill>
                  <a:srgbClr val="438951"/>
                </a:solidFill>
                <a:effectLst/>
                <a:uFillTx/>
                <a:latin typeface="Nobile"/>
                <a:ea typeface="Nobile"/>
              </a:rPr>
              <a:t>apre più posti di lavoro</a:t>
            </a:r>
            <a:r>
              <a:rPr b="0" lang="en-US" sz="115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 di quanti ne elimini</a:t>
            </a:r>
            <a:endParaRPr b="0" lang="it-IT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 5"/>
          <p:cNvSpPr/>
          <p:nvPr/>
        </p:nvSpPr>
        <p:spPr>
          <a:xfrm>
            <a:off x="7749720" y="2484360"/>
            <a:ext cx="2732400" cy="23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>
              <a:lnSpc>
                <a:spcPts val="18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405449"/>
                </a:solidFill>
                <a:effectLst/>
                <a:uFillTx/>
                <a:latin typeface="Fraunces"/>
                <a:ea typeface="Fraunces Extra Bold"/>
              </a:rPr>
              <a:t>Nuove Competenze</a:t>
            </a:r>
            <a:endParaRPr b="0" lang="it-IT" sz="220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194" name="Text 6"/>
          <p:cNvSpPr/>
          <p:nvPr/>
        </p:nvSpPr>
        <p:spPr>
          <a:xfrm>
            <a:off x="7407360" y="2918520"/>
            <a:ext cx="3413520" cy="23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>
              <a:lnSpc>
                <a:spcPts val="1851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Richieste abilità digitali, analitiche e creative</a:t>
            </a:r>
            <a:endParaRPr b="0" lang="it-IT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Text 8"/>
          <p:cNvSpPr/>
          <p:nvPr/>
        </p:nvSpPr>
        <p:spPr>
          <a:xfrm>
            <a:off x="6041880" y="4372920"/>
            <a:ext cx="2549880" cy="23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 algn="ctr">
              <a:lnSpc>
                <a:spcPts val="18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405449"/>
                </a:solidFill>
                <a:effectLst/>
                <a:uFillTx/>
                <a:latin typeface="Fraunces"/>
                <a:ea typeface="Fraunces Extra Bold"/>
              </a:rPr>
              <a:t>Benefici per Tutti</a:t>
            </a:r>
            <a:endParaRPr b="0" lang="it-IT" sz="220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196" name="Text 9"/>
          <p:cNvSpPr/>
          <p:nvPr/>
        </p:nvSpPr>
        <p:spPr>
          <a:xfrm>
            <a:off x="5608440" y="4806720"/>
            <a:ext cx="3413520" cy="47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>
              <a:lnSpc>
                <a:spcPts val="1851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405449"/>
                </a:solidFill>
                <a:effectLst/>
                <a:uFillTx/>
                <a:latin typeface="Nobile"/>
                <a:ea typeface="Nobile"/>
              </a:rPr>
              <a:t>Eliminazione dei compiti ripetitivi e maggiore soddisfazione</a:t>
            </a:r>
            <a:endParaRPr b="0" lang="it-IT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Shape 11"/>
          <p:cNvSpPr/>
          <p:nvPr/>
        </p:nvSpPr>
        <p:spPr>
          <a:xfrm>
            <a:off x="793800" y="6379560"/>
            <a:ext cx="13042440" cy="1003680"/>
          </a:xfrm>
          <a:prstGeom prst="roundRect">
            <a:avLst>
              <a:gd name="adj" fmla="val 13216"/>
            </a:avLst>
          </a:prstGeom>
          <a:solidFill>
            <a:srgbClr val="cce6d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Text 12"/>
          <p:cNvSpPr/>
          <p:nvPr/>
        </p:nvSpPr>
        <p:spPr>
          <a:xfrm>
            <a:off x="1318680" y="6563880"/>
            <a:ext cx="1842480" cy="230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noAutofit/>
          </a:bodyPr>
          <a:p>
            <a:pPr>
              <a:lnSpc>
                <a:spcPts val="18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000000"/>
                </a:solidFill>
                <a:effectLst/>
                <a:uFillTx/>
                <a:latin typeface="Fraunces"/>
                <a:ea typeface="Fraunces Extra Bold"/>
              </a:rPr>
              <a:t>La Sfida del Futuro</a:t>
            </a:r>
            <a:endParaRPr b="0" lang="it-IT" sz="1450" strike="noStrike" u="none">
              <a:solidFill>
                <a:srgbClr val="000000"/>
              </a:solidFill>
              <a:effectLst/>
              <a:uFillTx/>
              <a:latin typeface="Fraunces"/>
            </a:endParaRPr>
          </a:p>
        </p:txBody>
      </p:sp>
      <p:sp>
        <p:nvSpPr>
          <p:cNvPr id="199" name="Text 13"/>
          <p:cNvSpPr/>
          <p:nvPr/>
        </p:nvSpPr>
        <p:spPr>
          <a:xfrm>
            <a:off x="1043280" y="6941520"/>
            <a:ext cx="12645720" cy="23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ts val="1851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000000"/>
                </a:solidFill>
                <a:effectLst/>
                <a:uFillTx/>
                <a:latin typeface="Nobile"/>
                <a:ea typeface="Nobile"/>
              </a:rPr>
              <a:t>È </a:t>
            </a:r>
            <a:r>
              <a:rPr b="1" lang="en-US" sz="1150" strike="noStrike" u="none">
                <a:solidFill>
                  <a:srgbClr val="000000"/>
                </a:solidFill>
                <a:effectLst/>
                <a:uFillTx/>
                <a:latin typeface="Nobile"/>
                <a:ea typeface="Nobile"/>
              </a:rPr>
              <a:t>necessario stabilire un quadro di regole</a:t>
            </a:r>
            <a:r>
              <a:rPr b="0" lang="en-US" sz="1150" strike="noStrike" u="none">
                <a:solidFill>
                  <a:srgbClr val="000000"/>
                </a:solidFill>
                <a:effectLst/>
                <a:uFillTx/>
                <a:latin typeface="Nobile"/>
                <a:ea typeface="Nobile"/>
              </a:rPr>
              <a:t> per l'Intelligenza Artificiale e le tecnologie emergenti, per guidare l'inevitabile progresso in modo </a:t>
            </a:r>
            <a:r>
              <a:rPr b="0" lang="en-US" sz="1150" strike="noStrike" u="none">
                <a:solidFill>
                  <a:srgbClr val="438951"/>
                </a:solidFill>
                <a:effectLst/>
                <a:uFillTx/>
                <a:latin typeface="Nobile"/>
                <a:ea typeface="Nobile"/>
              </a:rPr>
              <a:t>etico, sostenibile e inclusivo</a:t>
            </a:r>
            <a:endParaRPr b="0" lang="it-IT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200" name=""/>
          <p:cNvCxnSpPr/>
          <p:nvPr/>
        </p:nvCxnSpPr>
        <p:spPr>
          <a:xfrm>
            <a:off x="7329600" y="2095200"/>
            <a:ext cx="360" cy="1658880"/>
          </a:xfrm>
          <a:prstGeom prst="straightConnector1">
            <a:avLst/>
          </a:prstGeom>
          <a:ln>
            <a:solidFill>
              <a:srgbClr val="688776"/>
            </a:solidFill>
          </a:ln>
        </p:spPr>
      </p:cxn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itchFamily="0" charset="1"/>
        <a:ea typeface="Arial" pitchFamily="0" charset="1"/>
        <a:cs typeface="Arial" pitchFamily="0" charset="1"/>
      </a:majorFont>
      <a:minorFont>
        <a:latin typeface="Calibri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Application>LibreOffice/25.8.3.2$Linux_X86_64 LibreOffice_project/8ca8d55c161d602844f5428fa4b58097424e324e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2025-12-10T15:46:05Z</dcterms:created>
  <dc:creator/>
  <dc:description/>
  <dc:language>it-IT</dc:language>
  <cp:lastModifiedBy/>
  <dcterms:modified xsi:type="dcterms:W3CDTF">2025-12-10T21:44:55Z</dcterms:modified>
  <cp:revision>18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r8>2</vt:r8>
  </property>
  <property fmtid="{D5CDD505-2E9C-101B-9397-08002B2CF9AE}" pid="3" name="Notes">
    <vt:r8>11</vt:r8>
  </property>
  <property fmtid="{D5CDD505-2E9C-101B-9397-08002B2CF9AE}" pid="4" name="PresentationFormat">
    <vt:lpwstr>On-screen Show (4:3)</vt:lpwstr>
  </property>
  <property fmtid="{D5CDD505-2E9C-101B-9397-08002B2CF9AE}" pid="5" name="Slides">
    <vt:r8>11</vt:r8>
  </property>
</Properties>
</file>