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063" y="442913"/>
            <a:ext cx="3455705" cy="223242"/>
          </a:xfrm>
          <a:prstGeom prst="rect">
            <a:avLst/>
          </a:prstGeom>
          <a:noFill/>
          <a:ln/>
        </p:spPr>
        <p:txBody>
          <a:bodyPr wrap="square" lIns="0" tIns="102108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2" kern="0" dirty="0">
                <a:solidFill>
                  <a:srgbClr val="22D3E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ROBOTICA · PRODUTTIVITÀ · FUTURO DEL LAVORO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00063" y="1094780"/>
            <a:ext cx="4072998" cy="905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76800"/>
              </a:lnSpc>
              <a:buNone/>
            </a:pPr>
            <a:r>
              <a:rPr lang="en-US" sz="3400" b="1" spc="-2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Automazione e occupazione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00063" y="2200052"/>
            <a:ext cx="4072998" cy="267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Sostituzione o trasformazione del lavoro?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00063" y="2882280"/>
            <a:ext cx="1208047" cy="314325"/>
          </a:xfrm>
          <a:prstGeom prst="rect">
            <a:avLst/>
          </a:prstGeom>
          <a:solidFill>
            <a:srgbClr val="111827">
              <a:alpha val="64000"/>
            </a:srgbClr>
          </a:solidFill>
          <a:ln w="9144">
            <a:solidFill>
              <a:srgbClr val="22D3EE">
                <a:alpha val="4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0063" y="2882280"/>
            <a:ext cx="1208047" cy="314325"/>
          </a:xfrm>
          <a:prstGeom prst="rect">
            <a:avLst/>
          </a:prstGeom>
          <a:noFill/>
          <a:ln/>
        </p:spPr>
        <p:txBody>
          <a:bodyPr wrap="none" lIns="136017" tIns="102108" rIns="136017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F9FAF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Nuovi lavori creati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1808122" y="2882280"/>
            <a:ext cx="1404082" cy="314325"/>
          </a:xfrm>
          <a:prstGeom prst="rect">
            <a:avLst/>
          </a:prstGeom>
          <a:solidFill>
            <a:srgbClr val="111827">
              <a:alpha val="64000"/>
            </a:srgbClr>
          </a:solidFill>
          <a:ln w="9144">
            <a:solidFill>
              <a:srgbClr val="22D3EE">
                <a:alpha val="42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808122" y="2882280"/>
            <a:ext cx="1404082" cy="314325"/>
          </a:xfrm>
          <a:prstGeom prst="rect">
            <a:avLst/>
          </a:prstGeom>
          <a:noFill/>
          <a:ln/>
        </p:spPr>
        <p:txBody>
          <a:bodyPr wrap="square" lIns="136017" tIns="102108" rIns="136017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F9FAF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Produttività aziendale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312216" y="2882280"/>
            <a:ext cx="1154190" cy="314325"/>
          </a:xfrm>
          <a:prstGeom prst="rect">
            <a:avLst/>
          </a:prstGeom>
          <a:solidFill>
            <a:srgbClr val="111827">
              <a:alpha val="64000"/>
            </a:srgbClr>
          </a:solidFill>
          <a:ln w="9144">
            <a:solidFill>
              <a:srgbClr val="22D3EE">
                <a:alpha val="4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312216" y="2882280"/>
            <a:ext cx="1154190" cy="314325"/>
          </a:xfrm>
          <a:prstGeom prst="rect">
            <a:avLst/>
          </a:prstGeom>
          <a:noFill/>
          <a:ln/>
        </p:spPr>
        <p:txBody>
          <a:bodyPr wrap="none" lIns="136017" tIns="102108" rIns="136017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F9FAF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Futuro del lavoro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5039100" y="1060121"/>
            <a:ext cx="3524505" cy="3408992"/>
          </a:xfrm>
          <a:prstGeom prst="rect">
            <a:avLst/>
          </a:prstGeom>
          <a:solidFill>
            <a:srgbClr val="F59E0B">
              <a:alpha val="5000"/>
            </a:srgbClr>
          </a:solidFill>
          <a:ln w="9144">
            <a:solidFill>
              <a:srgbClr val="22D3EE">
                <a:alpha val="42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06473" y="1324440"/>
            <a:ext cx="414338" cy="414338"/>
          </a:xfrm>
          <a:prstGeom prst="rect">
            <a:avLst/>
          </a:prstGeom>
          <a:solidFill>
            <a:srgbClr val="22D3EE">
              <a:alpha val="800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06473" y="1324440"/>
            <a:ext cx="414338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AI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06473" y="1924515"/>
            <a:ext cx="414338" cy="414338"/>
          </a:xfrm>
          <a:prstGeom prst="rect">
            <a:avLst/>
          </a:prstGeom>
          <a:solidFill>
            <a:srgbClr val="22D3EE">
              <a:alpha val="800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406473" y="1924515"/>
            <a:ext cx="414338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R1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406473" y="2524590"/>
            <a:ext cx="414338" cy="414338"/>
          </a:xfrm>
          <a:prstGeom prst="rect">
            <a:avLst/>
          </a:prstGeom>
          <a:solidFill>
            <a:srgbClr val="22D3EE">
              <a:alpha val="800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06473" y="2524590"/>
            <a:ext cx="414338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IoT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5406473" y="3138953"/>
            <a:ext cx="414338" cy="414338"/>
          </a:xfrm>
          <a:prstGeom prst="rect">
            <a:avLst/>
          </a:prstGeom>
          <a:solidFill>
            <a:srgbClr val="22D3EE">
              <a:alpha val="800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406473" y="3138953"/>
            <a:ext cx="414338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H+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5406473" y="4046209"/>
            <a:ext cx="1307306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8–12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5406473" y="4339103"/>
            <a:ext cx="700534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pagine richieste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6870942" y="4046209"/>
            <a:ext cx="1307306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3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6870942" y="4339103"/>
            <a:ext cx="644863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temi assegnati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82926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CONCLUSIONE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09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1164431"/>
            <a:ext cx="3843477" cy="757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1600"/>
              </a:lnSpc>
              <a:buNone/>
            </a:pPr>
            <a:r>
              <a:rPr lang="en-US" sz="2650" b="1" spc="-2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Trasformare prima di subire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457200" y="2122252"/>
            <a:ext cx="3786188" cy="8675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11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L’automazione può sostituire alcuni lavori,</a:t>
            </a:r>
            <a:r>
              <a:rPr lang="en-US" sz="12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ma </a:t>
            </a:r>
            <a:r>
              <a:rPr lang="en-US" sz="12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soprattutto cambia il modo di lavorare. Il risultato </a:t>
            </a:r>
            <a:r>
              <a:rPr lang="en-US" sz="12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dipende da come imprese, scuola e istituzioni </a:t>
            </a:r>
            <a:r>
              <a:rPr lang="en-US" sz="12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guidano la transizione.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686440" y="928688"/>
            <a:ext cx="4000360" cy="885825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686440" y="928688"/>
            <a:ext cx="4000360" cy="14288"/>
          </a:xfrm>
          <a:prstGeom prst="rect">
            <a:avLst/>
          </a:prstGeom>
          <a:solidFill>
            <a:srgbClr val="3DD8F0"/>
          </a:solidFill>
          <a:ln/>
        </p:spPr>
      </p:sp>
      <p:sp>
        <p:nvSpPr>
          <p:cNvPr id="11" name="Shape 8"/>
          <p:cNvSpPr/>
          <p:nvPr/>
        </p:nvSpPr>
        <p:spPr>
          <a:xfrm>
            <a:off x="4813371" y="1071563"/>
            <a:ext cx="503375" cy="3429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2" name="Text 9"/>
          <p:cNvSpPr/>
          <p:nvPr/>
        </p:nvSpPr>
        <p:spPr>
          <a:xfrm>
            <a:off x="4993537" y="1169789"/>
            <a:ext cx="143042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01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529402" y="1078706"/>
            <a:ext cx="3000235" cy="175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10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Formazione continua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529402" y="1318999"/>
            <a:ext cx="3000235" cy="296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Preparare i lavoratori a supervisionare, mantenere e migliorare sistemi automatizzati.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4686440" y="1957388"/>
            <a:ext cx="4000360" cy="885825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4686440" y="1957388"/>
            <a:ext cx="4000360" cy="14288"/>
          </a:xfrm>
          <a:prstGeom prst="rect">
            <a:avLst/>
          </a:prstGeom>
          <a:solidFill>
            <a:srgbClr val="F6AA28"/>
          </a:solidFill>
          <a:ln/>
        </p:spPr>
      </p:sp>
      <p:sp>
        <p:nvSpPr>
          <p:cNvPr id="17" name="Shape 14"/>
          <p:cNvSpPr/>
          <p:nvPr/>
        </p:nvSpPr>
        <p:spPr>
          <a:xfrm>
            <a:off x="4813371" y="2100263"/>
            <a:ext cx="503375" cy="3429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Text 15"/>
          <p:cNvSpPr/>
          <p:nvPr/>
        </p:nvSpPr>
        <p:spPr>
          <a:xfrm>
            <a:off x="4993537" y="2198489"/>
            <a:ext cx="143042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02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5529402" y="2107406"/>
            <a:ext cx="3000235" cy="175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10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Investimenti intelligenti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529402" y="2347699"/>
            <a:ext cx="3000235" cy="296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Usare robotica e AI per aumentare qualità, sicurezza, velocità e capacità innovativa.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4686440" y="2986088"/>
            <a:ext cx="4000360" cy="885825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4686440" y="2986088"/>
            <a:ext cx="4000360" cy="14288"/>
          </a:xfrm>
          <a:prstGeom prst="rect">
            <a:avLst/>
          </a:prstGeom>
          <a:solidFill>
            <a:srgbClr val="3DD8F0"/>
          </a:solidFill>
          <a:ln/>
        </p:spPr>
      </p:sp>
      <p:sp>
        <p:nvSpPr>
          <p:cNvPr id="23" name="Shape 20"/>
          <p:cNvSpPr/>
          <p:nvPr/>
        </p:nvSpPr>
        <p:spPr>
          <a:xfrm>
            <a:off x="4813371" y="3128963"/>
            <a:ext cx="503375" cy="3429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4" name="Text 21"/>
          <p:cNvSpPr/>
          <p:nvPr/>
        </p:nvSpPr>
        <p:spPr>
          <a:xfrm>
            <a:off x="4993537" y="3227189"/>
            <a:ext cx="143042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03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5529402" y="3136106"/>
            <a:ext cx="3000235" cy="175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10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Politiche inclusive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529402" y="3376399"/>
            <a:ext cx="3000235" cy="296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Ridurre il divario di competenze e rendere accessibili le nuove opportunità professionali.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457200" y="4200525"/>
            <a:ext cx="8229600" cy="7429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457200" y="4200525"/>
            <a:ext cx="8229600" cy="7144"/>
          </a:xfrm>
          <a:prstGeom prst="rect">
            <a:avLst/>
          </a:prstGeom>
          <a:solidFill>
            <a:srgbClr val="F4F5F6"/>
          </a:solidFill>
          <a:ln/>
        </p:spPr>
      </p:sp>
      <p:sp>
        <p:nvSpPr>
          <p:cNvPr id="29" name="Text 26"/>
          <p:cNvSpPr/>
          <p:nvPr/>
        </p:nvSpPr>
        <p:spPr>
          <a:xfrm>
            <a:off x="457200" y="4357688"/>
            <a:ext cx="628650" cy="4229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64000"/>
              </a:lnSpc>
              <a:buNone/>
            </a:pPr>
            <a:r>
              <a:rPr lang="en-US" sz="38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“</a:t>
            </a:r>
            <a:endParaRPr lang="en-US" sz="3850" dirty="0"/>
          </a:p>
        </p:txBody>
      </p:sp>
      <p:sp>
        <p:nvSpPr>
          <p:cNvPr id="30" name="Text 27"/>
          <p:cNvSpPr/>
          <p:nvPr/>
        </p:nvSpPr>
        <p:spPr>
          <a:xfrm>
            <a:off x="1257300" y="4357688"/>
            <a:ext cx="7000875" cy="488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55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 scelta non è tra </a:t>
            </a:r>
            <a:r>
              <a:rPr lang="en-US" sz="14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robot</a:t>
            </a:r>
            <a:r>
              <a:rPr lang="en-US" sz="155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 e lavoratori: la sfida è costruire un modello in cui </a:t>
            </a:r>
            <a:r>
              <a:rPr lang="en-US" sz="155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robot, AI e persone lavorino insieme.</a:t>
            </a:r>
            <a:endParaRPr lang="en-US" sz="1550" dirty="0"/>
          </a:p>
        </p:txBody>
      </p:sp>
      <p:sp>
        <p:nvSpPr>
          <p:cNvPr id="31" name="Text 28"/>
          <p:cNvSpPr/>
          <p:nvPr/>
        </p:nvSpPr>
        <p:spPr>
          <a:xfrm>
            <a:off x="457200" y="4986338"/>
            <a:ext cx="8229600" cy="1116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Fonti essenziali: World Economic Forum, </a:t>
            </a:r>
            <a:r>
              <a:rPr lang="en-US" sz="650" i="1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Jobs Report 2025</a:t>
            </a:r>
            <a:r>
              <a:rPr lang="en-US" sz="65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OECD, </a:t>
            </a:r>
            <a:r>
              <a:rPr lang="en-US" sz="650" i="1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Work</a:t>
            </a:r>
            <a:r>
              <a:rPr lang="en-US" sz="65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McKinsey Global Institute; International Federation of Robotics.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71488" y="328613"/>
            <a:ext cx="8201025" cy="2714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71488" y="328613"/>
            <a:ext cx="8201025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71488" y="453628"/>
            <a:ext cx="2327663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INTRODUZIONE ALLA PARTE ASSEGNATA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297494" y="453628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01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71488" y="842963"/>
            <a:ext cx="5429250" cy="9721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1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La tesi: l’automazione sostituisce attività, non necessariamente interi lavori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471488" y="2365139"/>
            <a:ext cx="3581865" cy="1792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14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punto non è solo “robot contro lavoratori”.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
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La vera trasformazione avviene quando 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mansioni ripetitive vengono 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automatizzate e le persone si spostano 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verso controllo, decisione, </a:t>
            </a:r>
            <a:r>
              <a:rPr lang="en-US" sz="1500" dirty="0">
                <a:solidFill>
                  <a:srgbClr val="D1D5D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manutenzione e innovazione.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467690" y="2143683"/>
            <a:ext cx="1361024" cy="2679185"/>
          </a:xfrm>
          <a:prstGeom prst="rect">
            <a:avLst/>
          </a:prstGeom>
          <a:solidFill>
            <a:srgbClr val="111827">
              <a:alpha val="70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467690" y="2143683"/>
            <a:ext cx="1361024" cy="21431"/>
          </a:xfrm>
          <a:prstGeom prst="rect">
            <a:avLst/>
          </a:prstGeom>
          <a:solidFill>
            <a:srgbClr val="4ADBF1"/>
          </a:solidFill>
          <a:ln/>
        </p:spPr>
      </p:sp>
      <p:sp>
        <p:nvSpPr>
          <p:cNvPr id="11" name="Text 8"/>
          <p:cNvSpPr/>
          <p:nvPr/>
        </p:nvSpPr>
        <p:spPr>
          <a:xfrm>
            <a:off x="4610565" y="2329421"/>
            <a:ext cx="1075274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3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&lt;5%</a:t>
            </a:r>
            <a:endParaRPr lang="en-US" sz="2350" dirty="0"/>
          </a:p>
        </p:txBody>
      </p:sp>
      <p:sp>
        <p:nvSpPr>
          <p:cNvPr id="12" name="Text 9"/>
          <p:cNvSpPr/>
          <p:nvPr/>
        </p:nvSpPr>
        <p:spPr>
          <a:xfrm>
            <a:off x="4610565" y="2829483"/>
            <a:ext cx="1075274" cy="517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Occupazioni interamente automatizzabili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610565" y="3475602"/>
            <a:ext cx="1075274" cy="11601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McKinsey stima che pochissime professioni siano completamente automatizzabili con tecnologie già dimostrate.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5971589" y="2143683"/>
            <a:ext cx="1197025" cy="2679185"/>
          </a:xfrm>
          <a:prstGeom prst="rect">
            <a:avLst/>
          </a:prstGeom>
          <a:solidFill>
            <a:srgbClr val="111827">
              <a:alpha val="7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5971589" y="2143683"/>
            <a:ext cx="1197025" cy="21431"/>
          </a:xfrm>
          <a:prstGeom prst="rect">
            <a:avLst/>
          </a:prstGeom>
          <a:solidFill>
            <a:srgbClr val="4ADBF1"/>
          </a:solidFill>
          <a:ln/>
        </p:spPr>
      </p:sp>
      <p:sp>
        <p:nvSpPr>
          <p:cNvPr id="16" name="Text 13"/>
          <p:cNvSpPr/>
          <p:nvPr/>
        </p:nvSpPr>
        <p:spPr>
          <a:xfrm>
            <a:off x="6114464" y="2329421"/>
            <a:ext cx="91127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3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≈50%</a:t>
            </a:r>
            <a:endParaRPr lang="en-US" sz="2350" dirty="0"/>
          </a:p>
        </p:txBody>
      </p:sp>
      <p:sp>
        <p:nvSpPr>
          <p:cNvPr id="17" name="Text 14"/>
          <p:cNvSpPr/>
          <p:nvPr/>
        </p:nvSpPr>
        <p:spPr>
          <a:xfrm>
            <a:off x="6114464" y="2829483"/>
            <a:ext cx="911275" cy="517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Attività con potenziale tecnico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114464" y="3475602"/>
            <a:ext cx="911275" cy="13258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Molte attività pagate oggi possono essere automatizzate, soprattutto se sono ripetitive, strutturate o basate su dati.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7311489" y="2143683"/>
            <a:ext cx="1361024" cy="2657754"/>
          </a:xfrm>
          <a:prstGeom prst="rect">
            <a:avLst/>
          </a:prstGeom>
          <a:solidFill>
            <a:srgbClr val="111827">
              <a:alpha val="70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7311489" y="2143683"/>
            <a:ext cx="1361024" cy="21431"/>
          </a:xfrm>
          <a:prstGeom prst="rect">
            <a:avLst/>
          </a:prstGeom>
          <a:solidFill>
            <a:srgbClr val="4ADBF1"/>
          </a:solidFill>
          <a:ln/>
        </p:spPr>
      </p:sp>
      <p:sp>
        <p:nvSpPr>
          <p:cNvPr id="21" name="Text 18"/>
          <p:cNvSpPr/>
          <p:nvPr/>
        </p:nvSpPr>
        <p:spPr>
          <a:xfrm>
            <a:off x="7454364" y="2329421"/>
            <a:ext cx="1075274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3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H+M</a:t>
            </a:r>
            <a:endParaRPr lang="en-US" sz="2350" dirty="0"/>
          </a:p>
        </p:txBody>
      </p:sp>
      <p:sp>
        <p:nvSpPr>
          <p:cNvPr id="22" name="Text 19"/>
          <p:cNvSpPr/>
          <p:nvPr/>
        </p:nvSpPr>
        <p:spPr>
          <a:xfrm>
            <a:off x="7454364" y="2829483"/>
            <a:ext cx="1075274" cy="517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Collaborazione uomo-macchina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454364" y="3475602"/>
            <a:ext cx="1075274" cy="994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produttività cresce quando tecnologia e competenze umane vengono progettate insieme.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471488" y="5008606"/>
            <a:ext cx="8201025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Fonte: McKinsey Global Institute, </a:t>
            </a:r>
            <a:r>
              <a:rPr lang="en-US" sz="650" i="1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future that works: Automation, employment, and productivity</a:t>
            </a: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2480221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NUOVI LAVORI CREATI DALL’AUTOMAZIONE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02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8229600" cy="308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L’automazione crea nuove professioni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194429"/>
            <a:ext cx="742950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Ogni sistema automatizzato richiede persone che lo progettino, programmino, integrino, controllino e migliorino. Il lavoro cambia forma: meno esecuzione ripetitiva, più supervisione e competenza tecnica.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1823079"/>
            <a:ext cx="1971675" cy="28432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823079"/>
            <a:ext cx="1971675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Shape 8"/>
          <p:cNvSpPr/>
          <p:nvPr/>
        </p:nvSpPr>
        <p:spPr>
          <a:xfrm>
            <a:off x="551777" y="1980242"/>
            <a:ext cx="453783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2" name="Text 9"/>
          <p:cNvSpPr/>
          <p:nvPr/>
        </p:nvSpPr>
        <p:spPr>
          <a:xfrm>
            <a:off x="727072" y="2090970"/>
            <a:ext cx="103194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B112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R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85788" y="2508879"/>
            <a:ext cx="17145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Robotica industriale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85788" y="2994654"/>
            <a:ext cx="1714500" cy="657225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Tecnico robotico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Programmatore PLC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Manutentore predittivo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585788" y="3794754"/>
            <a:ext cx="1714500" cy="577862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750" b="1" dirty="0">
                <a:solidFill>
                  <a:srgbClr val="22D3E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Valore umano: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diagnosi,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adattamento e intervento sul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campo.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2543175" y="1823079"/>
            <a:ext cx="1971675" cy="28432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2543175" y="1823079"/>
            <a:ext cx="1971675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Shape 15"/>
          <p:cNvSpPr/>
          <p:nvPr/>
        </p:nvSpPr>
        <p:spPr>
          <a:xfrm>
            <a:off x="2637752" y="1980242"/>
            <a:ext cx="453783" cy="385763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9" name="Text 16"/>
          <p:cNvSpPr/>
          <p:nvPr/>
        </p:nvSpPr>
        <p:spPr>
          <a:xfrm>
            <a:off x="2793206" y="2090970"/>
            <a:ext cx="142875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B112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AI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2671763" y="2508879"/>
            <a:ext cx="17145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Dati e intelligenza artificiale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2671763" y="2994654"/>
            <a:ext cx="1714500" cy="657225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Data analyst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 specialist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Machine learning specialist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2671763" y="3794754"/>
            <a:ext cx="1714500" cy="425723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750" b="1" dirty="0">
                <a:solidFill>
                  <a:srgbClr val="F59E0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Valore umano: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interpretazione,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decisione e controllo etico.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4629150" y="1823079"/>
            <a:ext cx="1971675" cy="28432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4629150" y="1823079"/>
            <a:ext cx="1971675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5" name="Shape 22"/>
          <p:cNvSpPr/>
          <p:nvPr/>
        </p:nvSpPr>
        <p:spPr>
          <a:xfrm>
            <a:off x="4723728" y="1980242"/>
            <a:ext cx="453782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6" name="Text 23"/>
          <p:cNvSpPr/>
          <p:nvPr/>
        </p:nvSpPr>
        <p:spPr>
          <a:xfrm>
            <a:off x="4803725" y="2090970"/>
            <a:ext cx="293787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B112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SEC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4757738" y="2508879"/>
            <a:ext cx="17145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Cybersecurity industriale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4757738" y="2994654"/>
            <a:ext cx="1714500" cy="657225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Security analyst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Esperto reti OT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Responsabile protezione dati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4757738" y="3794754"/>
            <a:ext cx="1714500" cy="425723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750" b="1" dirty="0">
                <a:solidFill>
                  <a:srgbClr val="22D3E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Valore umano: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difesa di impianti,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processi e informazioni.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6715125" y="1823079"/>
            <a:ext cx="1971675" cy="28432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6715125" y="1823079"/>
            <a:ext cx="1971675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2" name="Shape 29"/>
          <p:cNvSpPr/>
          <p:nvPr/>
        </p:nvSpPr>
        <p:spPr>
          <a:xfrm>
            <a:off x="6809703" y="1980242"/>
            <a:ext cx="453782" cy="385763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3" name="Text 30"/>
          <p:cNvSpPr/>
          <p:nvPr/>
        </p:nvSpPr>
        <p:spPr>
          <a:xfrm>
            <a:off x="6937335" y="2090970"/>
            <a:ext cx="19849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0B112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DX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6843713" y="2508879"/>
            <a:ext cx="1714500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Integrazione digitale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6843713" y="2994654"/>
            <a:ext cx="1714500" cy="657225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System integrator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Digital transformation manager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
</a:t>
            </a: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Esperto IoT</a:t>
            </a:r>
            <a:endParaRPr lang="en-US" sz="800" dirty="0"/>
          </a:p>
        </p:txBody>
      </p:sp>
      <p:sp>
        <p:nvSpPr>
          <p:cNvPr id="36" name="Text 33"/>
          <p:cNvSpPr/>
          <p:nvPr/>
        </p:nvSpPr>
        <p:spPr>
          <a:xfrm>
            <a:off x="6843713" y="3794754"/>
            <a:ext cx="1714500" cy="577862"/>
          </a:xfrm>
          <a:prstGeom prst="rect">
            <a:avLst/>
          </a:prstGeom>
          <a:noFill/>
          <a:ln/>
        </p:spPr>
        <p:txBody>
          <a:bodyPr wrap="square" lIns="0" tIns="136017" rIns="0" bIns="0" rtlCol="0" anchor="t">
            <a:spAutoFit/>
          </a:bodyPr>
          <a:lstStyle/>
          <a:p>
            <a:pPr algn="l" indent="0" marL="0">
              <a:lnSpc>
                <a:spcPct val="113600"/>
              </a:lnSpc>
              <a:buNone/>
            </a:pPr>
            <a:r>
              <a:rPr lang="en-US" sz="750" b="1" dirty="0">
                <a:solidFill>
                  <a:srgbClr val="F59E0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Valore umano: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collegare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tecnologia, organizzazione e </a:t>
            </a: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obiettivi.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457200" y="4823454"/>
            <a:ext cx="8229600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Esempi coerenti con i trend evidenziati da World Economic Forum e International Federation of Robotics.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228600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228600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332184"/>
            <a:ext cx="2480221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NUOVI LAVORI CREATI DALL’AUTOMAZIONE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332184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03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671513"/>
            <a:ext cx="6429375" cy="617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 lavori crescono dove tecnologia e persone collaborano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403021"/>
            <a:ext cx="742950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Secondo il World Economic Forum, entro il 2030 le trasformazioni tecnologiche, economiche e sociali non produrranno solo sostituzione: ridisegneranno la domanda di lavoro.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2045959"/>
            <a:ext cx="2398877" cy="1600200"/>
          </a:xfrm>
          <a:prstGeom prst="rect">
            <a:avLst/>
          </a:prstGeom>
          <a:solidFill>
            <a:srgbClr val="111827">
              <a:alpha val="78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2045959"/>
            <a:ext cx="2398877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Text 8"/>
          <p:cNvSpPr/>
          <p:nvPr/>
        </p:nvSpPr>
        <p:spPr>
          <a:xfrm>
            <a:off x="614363" y="2231696"/>
            <a:ext cx="2084552" cy="393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6000"/>
              </a:lnSpc>
              <a:buNone/>
            </a:pPr>
            <a:r>
              <a:rPr lang="en-US" sz="2950" b="1" spc="-2" kern="0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170M</a:t>
            </a:r>
            <a:endParaRPr lang="en-US" sz="2950" dirty="0"/>
          </a:p>
        </p:txBody>
      </p:sp>
      <p:sp>
        <p:nvSpPr>
          <p:cNvPr id="12" name="Text 9"/>
          <p:cNvSpPr/>
          <p:nvPr/>
        </p:nvSpPr>
        <p:spPr>
          <a:xfrm>
            <a:off x="614363" y="2753888"/>
            <a:ext cx="2084552" cy="1770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nuovi posti creati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14363" y="3030903"/>
            <a:ext cx="2084552" cy="443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Generati da macro-tendenze come AI, digitalizzazione, transizione verde e cambiamenti demografici.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2970377" y="2560309"/>
            <a:ext cx="287871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F9FAFB">
                    <a:alpha val="72000"/>
                  </a:srgbClr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−</a:t>
            </a:r>
            <a:endParaRPr lang="en-US" sz="2250" dirty="0"/>
          </a:p>
        </p:txBody>
      </p:sp>
      <p:sp>
        <p:nvSpPr>
          <p:cNvPr id="15" name="Shape 12"/>
          <p:cNvSpPr/>
          <p:nvPr/>
        </p:nvSpPr>
        <p:spPr>
          <a:xfrm>
            <a:off x="3372548" y="2045959"/>
            <a:ext cx="2398877" cy="1600200"/>
          </a:xfrm>
          <a:prstGeom prst="rect">
            <a:avLst/>
          </a:prstGeom>
          <a:solidFill>
            <a:srgbClr val="111827">
              <a:alpha val="78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3372548" y="2045959"/>
            <a:ext cx="2398877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7" name="Text 14"/>
          <p:cNvSpPr/>
          <p:nvPr/>
        </p:nvSpPr>
        <p:spPr>
          <a:xfrm>
            <a:off x="3529710" y="2231696"/>
            <a:ext cx="2084552" cy="393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6000"/>
              </a:lnSpc>
              <a:buNone/>
            </a:pPr>
            <a:r>
              <a:rPr lang="en-US" sz="2950" b="1" spc="-2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92M</a:t>
            </a:r>
            <a:endParaRPr lang="en-US" sz="2950" dirty="0"/>
          </a:p>
        </p:txBody>
      </p:sp>
      <p:sp>
        <p:nvSpPr>
          <p:cNvPr id="18" name="Text 15"/>
          <p:cNvSpPr/>
          <p:nvPr/>
        </p:nvSpPr>
        <p:spPr>
          <a:xfrm>
            <a:off x="3529710" y="2753888"/>
            <a:ext cx="2084552" cy="1770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ruoli sostituiti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529710" y="3030903"/>
            <a:ext cx="2084552" cy="443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Coinvolti da automazione, riorganizzazione dei processi e cambiamento delle competenze richieste.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85724" y="2560309"/>
            <a:ext cx="287871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F9FAFB">
                    <a:alpha val="72000"/>
                  </a:srgbClr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=</a:t>
            </a:r>
            <a:endParaRPr lang="en-US" sz="2250" dirty="0"/>
          </a:p>
        </p:txBody>
      </p:sp>
      <p:sp>
        <p:nvSpPr>
          <p:cNvPr id="21" name="Shape 18"/>
          <p:cNvSpPr/>
          <p:nvPr/>
        </p:nvSpPr>
        <p:spPr>
          <a:xfrm>
            <a:off x="6287895" y="2045959"/>
            <a:ext cx="2398905" cy="1600200"/>
          </a:xfrm>
          <a:prstGeom prst="rect">
            <a:avLst/>
          </a:prstGeom>
          <a:solidFill>
            <a:srgbClr val="111827">
              <a:alpha val="82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6287895" y="2045959"/>
            <a:ext cx="2398905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3" name="Text 20"/>
          <p:cNvSpPr/>
          <p:nvPr/>
        </p:nvSpPr>
        <p:spPr>
          <a:xfrm>
            <a:off x="6445058" y="2231696"/>
            <a:ext cx="2084580" cy="393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6000"/>
              </a:lnSpc>
              <a:buNone/>
            </a:pPr>
            <a:r>
              <a:rPr lang="en-US" sz="2950" b="1" spc="-2" kern="0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+78M</a:t>
            </a:r>
            <a:endParaRPr lang="en-US" sz="2950" dirty="0"/>
          </a:p>
        </p:txBody>
      </p:sp>
      <p:sp>
        <p:nvSpPr>
          <p:cNvPr id="24" name="Text 21"/>
          <p:cNvSpPr/>
          <p:nvPr/>
        </p:nvSpPr>
        <p:spPr>
          <a:xfrm>
            <a:off x="6445058" y="2753888"/>
            <a:ext cx="2084580" cy="1770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44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saldo netto positivo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445058" y="3030903"/>
            <a:ext cx="2084580" cy="443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crescita dipende dalla capacità di trasformare mansioni e aggiornare competenze.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457200" y="3860471"/>
            <a:ext cx="8229600" cy="112924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7" name="Shape 24"/>
          <p:cNvSpPr/>
          <p:nvPr/>
        </p:nvSpPr>
        <p:spPr>
          <a:xfrm>
            <a:off x="457200" y="3860471"/>
            <a:ext cx="8229600" cy="7144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28" name="Text 25"/>
          <p:cNvSpPr/>
          <p:nvPr/>
        </p:nvSpPr>
        <p:spPr>
          <a:xfrm>
            <a:off x="457200" y="4031921"/>
            <a:ext cx="2955057" cy="672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50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 crescita non nasce dalla </a:t>
            </a:r>
            <a:r>
              <a:rPr lang="en-US" sz="150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tecnologia da sola, ma dalla </a:t>
            </a:r>
            <a:r>
              <a:rPr lang="en-US" sz="140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collaborazione uomo‑macchina</a:t>
            </a:r>
            <a:r>
              <a:rPr lang="en-US" sz="1500" dirty="0">
                <a:solidFill>
                  <a:srgbClr val="F9FAF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.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3655144" y="4031921"/>
            <a:ext cx="1610525" cy="714905"/>
          </a:xfrm>
          <a:prstGeom prst="rect">
            <a:avLst/>
          </a:prstGeom>
          <a:solidFill>
            <a:srgbClr val="111827">
              <a:alpha val="64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3655144" y="4031921"/>
            <a:ext cx="1610525" cy="14288"/>
          </a:xfrm>
          <a:prstGeom prst="rect">
            <a:avLst/>
          </a:prstGeom>
          <a:solidFill>
            <a:srgbClr val="F6A823"/>
          </a:solidFill>
          <a:ln/>
        </p:spPr>
      </p:sp>
      <p:sp>
        <p:nvSpPr>
          <p:cNvPr id="31" name="Text 28"/>
          <p:cNvSpPr/>
          <p:nvPr/>
        </p:nvSpPr>
        <p:spPr>
          <a:xfrm>
            <a:off x="3755157" y="4131934"/>
            <a:ext cx="1410500" cy="1462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Digitale e AI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3755157" y="4328220"/>
            <a:ext cx="1078176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Specialisti big data, AI,</a:t>
            </a:r>
            <a:endParaRPr lang="en-US" sz="800" dirty="0"/>
          </a:p>
        </p:txBody>
      </p:sp>
      <p:sp>
        <p:nvSpPr>
          <p:cNvPr id="33" name="Text 30"/>
          <p:cNvSpPr/>
          <p:nvPr/>
        </p:nvSpPr>
        <p:spPr>
          <a:xfrm>
            <a:off x="3755157" y="4465374"/>
            <a:ext cx="1328375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machine learning e sviluppo</a:t>
            </a:r>
            <a:endParaRPr lang="en-US" sz="800" dirty="0"/>
          </a:p>
        </p:txBody>
      </p:sp>
      <p:sp>
        <p:nvSpPr>
          <p:cNvPr id="34" name="Text 31"/>
          <p:cNvSpPr/>
          <p:nvPr/>
        </p:nvSpPr>
        <p:spPr>
          <a:xfrm>
            <a:off x="3755157" y="4602528"/>
            <a:ext cx="434764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software.</a:t>
            </a:r>
            <a:endParaRPr lang="en-US" sz="800" dirty="0"/>
          </a:p>
        </p:txBody>
      </p:sp>
      <p:sp>
        <p:nvSpPr>
          <p:cNvPr id="35" name="Shape 32"/>
          <p:cNvSpPr/>
          <p:nvPr/>
        </p:nvSpPr>
        <p:spPr>
          <a:xfrm>
            <a:off x="5365682" y="4031921"/>
            <a:ext cx="1610553" cy="714905"/>
          </a:xfrm>
          <a:prstGeom prst="rect">
            <a:avLst/>
          </a:prstGeom>
          <a:solidFill>
            <a:srgbClr val="111827">
              <a:alpha val="64000"/>
            </a:srgbClr>
          </a:solidFill>
          <a:ln/>
        </p:spPr>
      </p:sp>
      <p:sp>
        <p:nvSpPr>
          <p:cNvPr id="36" name="Shape 33"/>
          <p:cNvSpPr/>
          <p:nvPr/>
        </p:nvSpPr>
        <p:spPr>
          <a:xfrm>
            <a:off x="5365682" y="4031921"/>
            <a:ext cx="1610553" cy="14288"/>
          </a:xfrm>
          <a:prstGeom prst="rect">
            <a:avLst/>
          </a:prstGeom>
          <a:solidFill>
            <a:srgbClr val="F6A823"/>
          </a:solidFill>
          <a:ln/>
        </p:spPr>
      </p:sp>
      <p:sp>
        <p:nvSpPr>
          <p:cNvPr id="37" name="Text 34"/>
          <p:cNvSpPr/>
          <p:nvPr/>
        </p:nvSpPr>
        <p:spPr>
          <a:xfrm>
            <a:off x="5465694" y="4131934"/>
            <a:ext cx="1410528" cy="1462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Operazioni e logistica</a:t>
            </a:r>
            <a:endParaRPr lang="en-US" sz="800" dirty="0"/>
          </a:p>
        </p:txBody>
      </p:sp>
      <p:sp>
        <p:nvSpPr>
          <p:cNvPr id="38" name="Text 35"/>
          <p:cNvSpPr/>
          <p:nvPr/>
        </p:nvSpPr>
        <p:spPr>
          <a:xfrm>
            <a:off x="5465694" y="4328220"/>
            <a:ext cx="1280768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Ruoli collegati a consegne,</a:t>
            </a:r>
            <a:endParaRPr lang="en-US" sz="800" dirty="0"/>
          </a:p>
        </p:txBody>
      </p:sp>
      <p:sp>
        <p:nvSpPr>
          <p:cNvPr id="39" name="Text 36"/>
          <p:cNvSpPr/>
          <p:nvPr/>
        </p:nvSpPr>
        <p:spPr>
          <a:xfrm>
            <a:off x="5465694" y="4465374"/>
            <a:ext cx="1048234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supply chain e sistemi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5465694" y="4602528"/>
            <a:ext cx="661104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automatizzati.</a:t>
            </a:r>
            <a:endParaRPr lang="en-US" sz="800" dirty="0"/>
          </a:p>
        </p:txBody>
      </p:sp>
      <p:sp>
        <p:nvSpPr>
          <p:cNvPr id="41" name="Shape 38"/>
          <p:cNvSpPr/>
          <p:nvPr/>
        </p:nvSpPr>
        <p:spPr>
          <a:xfrm>
            <a:off x="7076247" y="4031921"/>
            <a:ext cx="1610553" cy="714905"/>
          </a:xfrm>
          <a:prstGeom prst="rect">
            <a:avLst/>
          </a:prstGeom>
          <a:solidFill>
            <a:srgbClr val="111827">
              <a:alpha val="64000"/>
            </a:srgbClr>
          </a:solidFill>
          <a:ln/>
        </p:spPr>
      </p:sp>
      <p:sp>
        <p:nvSpPr>
          <p:cNvPr id="42" name="Shape 39"/>
          <p:cNvSpPr/>
          <p:nvPr/>
        </p:nvSpPr>
        <p:spPr>
          <a:xfrm>
            <a:off x="7076247" y="4031921"/>
            <a:ext cx="1610553" cy="14288"/>
          </a:xfrm>
          <a:prstGeom prst="rect">
            <a:avLst/>
          </a:prstGeom>
          <a:solidFill>
            <a:srgbClr val="F6A823"/>
          </a:solidFill>
          <a:ln/>
        </p:spPr>
      </p:sp>
      <p:sp>
        <p:nvSpPr>
          <p:cNvPr id="43" name="Text 40"/>
          <p:cNvSpPr/>
          <p:nvPr/>
        </p:nvSpPr>
        <p:spPr>
          <a:xfrm>
            <a:off x="7176260" y="4131934"/>
            <a:ext cx="1410528" cy="1462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Cura e transizione verde</a:t>
            </a:r>
            <a:endParaRPr lang="en-US" sz="800" dirty="0"/>
          </a:p>
        </p:txBody>
      </p:sp>
      <p:sp>
        <p:nvSpPr>
          <p:cNvPr id="44" name="Text 41"/>
          <p:cNvSpPr/>
          <p:nvPr/>
        </p:nvSpPr>
        <p:spPr>
          <a:xfrm>
            <a:off x="7176260" y="4328220"/>
            <a:ext cx="1351983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Professioni sanitarie, sociali,</a:t>
            </a:r>
            <a:endParaRPr lang="en-US" sz="800" dirty="0"/>
          </a:p>
        </p:txBody>
      </p:sp>
      <p:sp>
        <p:nvSpPr>
          <p:cNvPr id="45" name="Text 42"/>
          <p:cNvSpPr/>
          <p:nvPr/>
        </p:nvSpPr>
        <p:spPr>
          <a:xfrm>
            <a:off x="7176260" y="4465374"/>
            <a:ext cx="1078120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energia e infrastrutture</a:t>
            </a:r>
            <a:endParaRPr lang="en-US" sz="800" dirty="0"/>
          </a:p>
        </p:txBody>
      </p:sp>
      <p:sp>
        <p:nvSpPr>
          <p:cNvPr id="46" name="Text 43"/>
          <p:cNvSpPr/>
          <p:nvPr/>
        </p:nvSpPr>
        <p:spPr>
          <a:xfrm>
            <a:off x="7176260" y="4602528"/>
            <a:ext cx="500314" cy="1196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sostenibili.</a:t>
            </a:r>
            <a:endParaRPr lang="en-US" sz="800" dirty="0"/>
          </a:p>
        </p:txBody>
      </p:sp>
      <p:sp>
        <p:nvSpPr>
          <p:cNvPr id="47" name="Text 44"/>
          <p:cNvSpPr/>
          <p:nvPr/>
        </p:nvSpPr>
        <p:spPr>
          <a:xfrm>
            <a:off x="3655144" y="4861127"/>
            <a:ext cx="5031656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Fonte: World Economic Forum, </a:t>
            </a:r>
            <a:r>
              <a:rPr lang="en-US" sz="650" i="1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Jobs Report 2025</a:t>
            </a: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2480221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NUOVI LAVORI CREATI DALL’AUTOMAZIONE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04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6286500" cy="617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Nuove competenze, nuovo vantaggio competitivo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503034"/>
            <a:ext cx="742950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L’automazione crea opportunità solo se lavoratori e imprese aggiornano le competenze. La combinazione decisiva non è “solo tecnica”: unisce strumenti digitali, pensiero critico e capacità di apprendere.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2117396"/>
            <a:ext cx="3514725" cy="2400300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2117396"/>
            <a:ext cx="3514725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Text 8"/>
          <p:cNvSpPr/>
          <p:nvPr/>
        </p:nvSpPr>
        <p:spPr>
          <a:xfrm>
            <a:off x="642938" y="2288846"/>
            <a:ext cx="3143250" cy="192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250" dirty="0">
                <a:solidFill>
                  <a:srgbClr val="22D3E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Competenze tecniche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4043" y="2716606"/>
            <a:ext cx="280677" cy="214313"/>
          </a:xfrm>
          <a:prstGeom prst="rect">
            <a:avLst/>
          </a:prstGeom>
          <a:solidFill>
            <a:srgbClr val="22D3EE">
              <a:alpha val="15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712729" y="2770184"/>
            <a:ext cx="10330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2D3EE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01</a:t>
            </a:r>
            <a:endParaRPr lang="en-US" sz="650" dirty="0"/>
          </a:p>
        </p:txBody>
      </p:sp>
      <p:sp>
        <p:nvSpPr>
          <p:cNvPr id="14" name="Text 11"/>
          <p:cNvSpPr/>
          <p:nvPr/>
        </p:nvSpPr>
        <p:spPr>
          <a:xfrm>
            <a:off x="985838" y="2716606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Alfabetizzazione digitale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985838" y="2876615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Usare software, sensori, piattaforme e dati nei processi quotidiani.</a:t>
            </a:r>
            <a:endParaRPr lang="en-US" sz="650" dirty="0"/>
          </a:p>
        </p:txBody>
      </p:sp>
      <p:sp>
        <p:nvSpPr>
          <p:cNvPr id="16" name="Shape 13"/>
          <p:cNvSpPr/>
          <p:nvPr/>
        </p:nvSpPr>
        <p:spPr>
          <a:xfrm>
            <a:off x="624043" y="3173806"/>
            <a:ext cx="280677" cy="214313"/>
          </a:xfrm>
          <a:prstGeom prst="rect">
            <a:avLst/>
          </a:prstGeom>
          <a:solidFill>
            <a:srgbClr val="22D3EE">
              <a:alpha val="15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712729" y="3227384"/>
            <a:ext cx="10330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2D3EE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02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985838" y="3173806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 e analisi dei dati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985838" y="3333815"/>
            <a:ext cx="2800350" cy="23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Interpretare informazioni e supportare decisioni più rapide e fondate.</a:t>
            </a:r>
            <a:endParaRPr lang="en-US" sz="650" dirty="0"/>
          </a:p>
        </p:txBody>
      </p:sp>
      <p:sp>
        <p:nvSpPr>
          <p:cNvPr id="20" name="Shape 17"/>
          <p:cNvSpPr/>
          <p:nvPr/>
        </p:nvSpPr>
        <p:spPr>
          <a:xfrm>
            <a:off x="624043" y="3735818"/>
            <a:ext cx="280677" cy="214313"/>
          </a:xfrm>
          <a:prstGeom prst="rect">
            <a:avLst/>
          </a:prstGeom>
          <a:solidFill>
            <a:srgbClr val="22D3EE">
              <a:alpha val="15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712729" y="3789397"/>
            <a:ext cx="10330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2D3EE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03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985838" y="3735818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Programmazione e automazione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985838" y="3895827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Configurare macchine, workflow e sistemi robotici adattabili.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624043" y="4193018"/>
            <a:ext cx="280677" cy="214313"/>
          </a:xfrm>
          <a:prstGeom prst="rect">
            <a:avLst/>
          </a:prstGeom>
          <a:solidFill>
            <a:srgbClr val="22D3EE">
              <a:alpha val="15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712729" y="4246597"/>
            <a:ext cx="10330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22D3EE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04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985838" y="4193018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Cybersecurity e reti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985838" y="4353027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Proteggere impianti, dati e connessioni industriali.</a:t>
            </a:r>
            <a:endParaRPr lang="en-US" sz="650" dirty="0"/>
          </a:p>
        </p:txBody>
      </p:sp>
      <p:sp>
        <p:nvSpPr>
          <p:cNvPr id="28" name="Shape 25"/>
          <p:cNvSpPr/>
          <p:nvPr/>
        </p:nvSpPr>
        <p:spPr>
          <a:xfrm>
            <a:off x="4140054" y="2988934"/>
            <a:ext cx="863892" cy="657225"/>
          </a:xfrm>
          <a:prstGeom prst="rect">
            <a:avLst/>
          </a:prstGeom>
          <a:solidFill>
            <a:srgbClr val="F59E0B">
              <a:alpha val="92000"/>
            </a:srgbClr>
          </a:solidFill>
          <a:ln/>
        </p:spPr>
      </p:sp>
      <p:sp>
        <p:nvSpPr>
          <p:cNvPr id="29" name="Text 26"/>
          <p:cNvSpPr/>
          <p:nvPr/>
        </p:nvSpPr>
        <p:spPr>
          <a:xfrm>
            <a:off x="4182666" y="3182541"/>
            <a:ext cx="778697" cy="2700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84000"/>
              </a:lnSpc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RESKILLING</a:t>
            </a: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
</a:t>
            </a: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CONTINUO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5172075" y="2117396"/>
            <a:ext cx="3514725" cy="2400300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5172075" y="2117396"/>
            <a:ext cx="3514725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2" name="Text 29"/>
          <p:cNvSpPr/>
          <p:nvPr/>
        </p:nvSpPr>
        <p:spPr>
          <a:xfrm>
            <a:off x="5357813" y="2288846"/>
            <a:ext cx="3143250" cy="192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250" dirty="0">
                <a:solidFill>
                  <a:srgbClr val="F59E0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Competenze trasversali</a:t>
            </a:r>
            <a:endParaRPr lang="en-US" sz="1250" dirty="0"/>
          </a:p>
        </p:txBody>
      </p:sp>
      <p:sp>
        <p:nvSpPr>
          <p:cNvPr id="33" name="Shape 30"/>
          <p:cNvSpPr/>
          <p:nvPr/>
        </p:nvSpPr>
        <p:spPr>
          <a:xfrm>
            <a:off x="5338918" y="2716606"/>
            <a:ext cx="280676" cy="214313"/>
          </a:xfrm>
          <a:prstGeom prst="rect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5445714" y="2770184"/>
            <a:ext cx="6708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A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5700713" y="2716606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Pensiero critico</a:t>
            </a:r>
            <a:endParaRPr lang="en-US" sz="800" dirty="0"/>
          </a:p>
        </p:txBody>
      </p:sp>
      <p:sp>
        <p:nvSpPr>
          <p:cNvPr id="36" name="Text 33"/>
          <p:cNvSpPr/>
          <p:nvPr/>
        </p:nvSpPr>
        <p:spPr>
          <a:xfrm>
            <a:off x="5700713" y="2876615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Valutare risultati, limiti e rischi delle decisioni automatizzate.</a:t>
            </a:r>
            <a:endParaRPr lang="en-US" sz="650" dirty="0"/>
          </a:p>
        </p:txBody>
      </p:sp>
      <p:sp>
        <p:nvSpPr>
          <p:cNvPr id="37" name="Shape 34"/>
          <p:cNvSpPr/>
          <p:nvPr/>
        </p:nvSpPr>
        <p:spPr>
          <a:xfrm>
            <a:off x="5338918" y="3173806"/>
            <a:ext cx="280676" cy="214313"/>
          </a:xfrm>
          <a:prstGeom prst="rect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5445714" y="3227384"/>
            <a:ext cx="6708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B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5700713" y="3173806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Creatività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5700713" y="3333815"/>
            <a:ext cx="2800350" cy="23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Immaginare soluzioni nuove dove le procedure standard non bastano.</a:t>
            </a:r>
            <a:endParaRPr lang="en-US" sz="650" dirty="0"/>
          </a:p>
        </p:txBody>
      </p:sp>
      <p:sp>
        <p:nvSpPr>
          <p:cNvPr id="41" name="Shape 38"/>
          <p:cNvSpPr/>
          <p:nvPr/>
        </p:nvSpPr>
        <p:spPr>
          <a:xfrm>
            <a:off x="5338918" y="3735818"/>
            <a:ext cx="280676" cy="214313"/>
          </a:xfrm>
          <a:prstGeom prst="rect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42" name="Text 39"/>
          <p:cNvSpPr/>
          <p:nvPr/>
        </p:nvSpPr>
        <p:spPr>
          <a:xfrm>
            <a:off x="5445714" y="3789397"/>
            <a:ext cx="6708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C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5700713" y="3735818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Collaborazione</a:t>
            </a:r>
            <a:endParaRPr lang="en-US" sz="800" dirty="0"/>
          </a:p>
        </p:txBody>
      </p:sp>
      <p:sp>
        <p:nvSpPr>
          <p:cNvPr id="44" name="Text 41"/>
          <p:cNvSpPr/>
          <p:nvPr/>
        </p:nvSpPr>
        <p:spPr>
          <a:xfrm>
            <a:off x="5700713" y="3895827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Lavorare in team misti con tecnici, manager e sistemi intelligenti.</a:t>
            </a:r>
            <a:endParaRPr lang="en-US" sz="650" dirty="0"/>
          </a:p>
        </p:txBody>
      </p:sp>
      <p:sp>
        <p:nvSpPr>
          <p:cNvPr id="45" name="Shape 42"/>
          <p:cNvSpPr/>
          <p:nvPr/>
        </p:nvSpPr>
        <p:spPr>
          <a:xfrm>
            <a:off x="5338918" y="4193018"/>
            <a:ext cx="280676" cy="214313"/>
          </a:xfrm>
          <a:prstGeom prst="rect">
            <a:avLst/>
          </a:prstGeom>
          <a:solidFill>
            <a:srgbClr val="F59E0B">
              <a:alpha val="16000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5445714" y="4246597"/>
            <a:ext cx="6708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D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5700713" y="4193018"/>
            <a:ext cx="2800350" cy="131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8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Flessibilità</a:t>
            </a:r>
            <a:endParaRPr lang="en-US" sz="800" dirty="0"/>
          </a:p>
        </p:txBody>
      </p:sp>
      <p:sp>
        <p:nvSpPr>
          <p:cNvPr id="48" name="Text 45"/>
          <p:cNvSpPr/>
          <p:nvPr/>
        </p:nvSpPr>
        <p:spPr>
          <a:xfrm>
            <a:off x="5700713" y="4353027"/>
            <a:ext cx="2800350" cy="11884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6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Adattarsi a ruoli, strumenti e processi che cambiano rapidamente.</a:t>
            </a:r>
            <a:endParaRPr lang="en-US" sz="650" dirty="0"/>
          </a:p>
        </p:txBody>
      </p:sp>
      <p:sp>
        <p:nvSpPr>
          <p:cNvPr id="49" name="Shape 46"/>
          <p:cNvSpPr/>
          <p:nvPr/>
        </p:nvSpPr>
        <p:spPr>
          <a:xfrm>
            <a:off x="457200" y="4517696"/>
            <a:ext cx="8229600" cy="4572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0" name="Shape 47"/>
          <p:cNvSpPr/>
          <p:nvPr/>
        </p:nvSpPr>
        <p:spPr>
          <a:xfrm>
            <a:off x="457200" y="4517696"/>
            <a:ext cx="8229600" cy="7144"/>
          </a:xfrm>
          <a:prstGeom prst="rect">
            <a:avLst/>
          </a:prstGeom>
          <a:solidFill>
            <a:srgbClr val="F4F5F6"/>
          </a:solidFill>
          <a:ln/>
        </p:spPr>
      </p:sp>
      <p:sp>
        <p:nvSpPr>
          <p:cNvPr id="51" name="Text 48"/>
          <p:cNvSpPr/>
          <p:nvPr/>
        </p:nvSpPr>
        <p:spPr>
          <a:xfrm>
            <a:off x="457200" y="4603421"/>
            <a:ext cx="1214438" cy="165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4000"/>
              </a:lnSpc>
              <a:buNone/>
            </a:pPr>
            <a:r>
              <a:rPr lang="en-US" sz="1100" b="1" spc="1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INSIGHT</a:t>
            </a:r>
            <a:endParaRPr lang="en-US" sz="1100" dirty="0"/>
          </a:p>
        </p:txBody>
      </p:sp>
      <p:sp>
        <p:nvSpPr>
          <p:cNvPr id="52" name="Text 49"/>
          <p:cNvSpPr/>
          <p:nvPr/>
        </p:nvSpPr>
        <p:spPr>
          <a:xfrm>
            <a:off x="1843088" y="4603421"/>
            <a:ext cx="6843713" cy="339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9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vantaggio competitivo nasce dalla complementarità:</a:t>
            </a:r>
            <a:r>
              <a:rPr lang="en-US" sz="9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 macchine accelerano l’esecuzione, le persone danno </a:t>
            </a:r>
            <a:r>
              <a:rPr lang="en-US" sz="9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contesto, responsabilità e direzione.</a:t>
            </a:r>
            <a:endParaRPr lang="en-US" sz="900" dirty="0"/>
          </a:p>
        </p:txBody>
      </p:sp>
      <p:sp>
        <p:nvSpPr>
          <p:cNvPr id="53" name="Text 50"/>
          <p:cNvSpPr/>
          <p:nvPr/>
        </p:nvSpPr>
        <p:spPr>
          <a:xfrm>
            <a:off x="457200" y="5032046"/>
            <a:ext cx="8229600" cy="982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Fonti: World Economic Forum, </a:t>
            </a:r>
            <a:r>
              <a:rPr lang="en-US" sz="600" i="1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Jobs Report 2025</a:t>
            </a:r>
            <a:r>
              <a:rPr lang="en-US" sz="60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OECD, </a:t>
            </a:r>
            <a:r>
              <a:rPr lang="en-US" sz="600" i="1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Work</a:t>
            </a:r>
            <a:r>
              <a:rPr lang="en-US" sz="600" dirty="0">
                <a:solidFill>
                  <a:srgbClr val="D1D5D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2274391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ROBOTICA E PRODUTTIVITÀ AZIENDALE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05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6429375" cy="308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La robotica aumenta la produttività aziendale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180142"/>
            <a:ext cx="7000875" cy="3828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robot industriali migliorano velocità, precisione e continuità. Il vantaggio non nasce solo dal risparmio di tempo, ma dalla riprogettazione dei processi produttivi.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1805890"/>
            <a:ext cx="3647582" cy="2800350"/>
          </a:xfrm>
          <a:prstGeom prst="rect">
            <a:avLst/>
          </a:prstGeom>
          <a:solidFill>
            <a:srgbClr val="111827">
              <a:alpha val="78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805890"/>
            <a:ext cx="3647582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Text 8"/>
          <p:cNvSpPr/>
          <p:nvPr/>
        </p:nvSpPr>
        <p:spPr>
          <a:xfrm>
            <a:off x="671513" y="2020202"/>
            <a:ext cx="3218957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IMPATTO STIMATO SULLA PRODUTTIVITÀ GLOBALE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671513" y="2298809"/>
            <a:ext cx="3218957" cy="5389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3600"/>
              </a:lnSpc>
              <a:buNone/>
            </a:pPr>
            <a:r>
              <a:rPr lang="en-US" sz="4250" b="1" spc="-4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0,8</a:t>
            </a:r>
            <a:r>
              <a:rPr lang="en-US" sz="4250" b="1" spc="-4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–</a:t>
            </a:r>
            <a:r>
              <a:rPr lang="en-US" sz="4250" b="1" spc="-4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1,4</a:t>
            </a:r>
            <a:endParaRPr lang="en-US" sz="4250" dirty="0"/>
          </a:p>
        </p:txBody>
      </p:sp>
      <p:sp>
        <p:nvSpPr>
          <p:cNvPr id="13" name="Text 10"/>
          <p:cNvSpPr/>
          <p:nvPr/>
        </p:nvSpPr>
        <p:spPr>
          <a:xfrm>
            <a:off x="671513" y="3009165"/>
            <a:ext cx="3071813" cy="549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punti percentuali annui di crescita potenziale della produttività, secondo lo scenario modellato da McKinsey Global Institute.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404820" y="1805890"/>
            <a:ext cx="4281980" cy="842963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4404820" y="1805890"/>
            <a:ext cx="4281980" cy="14288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16" name="Shape 13"/>
          <p:cNvSpPr/>
          <p:nvPr/>
        </p:nvSpPr>
        <p:spPr>
          <a:xfrm>
            <a:off x="4513685" y="1934477"/>
            <a:ext cx="610945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7" name="Text 14"/>
          <p:cNvSpPr/>
          <p:nvPr/>
        </p:nvSpPr>
        <p:spPr>
          <a:xfrm>
            <a:off x="4758017" y="2036276"/>
            <a:ext cx="12225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Q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362082" y="1941621"/>
            <a:ext cx="3181843" cy="168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Qualità più stabile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362082" y="2173932"/>
            <a:ext cx="3181843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Automatizzare operazioni ripetitive riduce errori, scarti e variazioni, aumentando la precisione del prodotto.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4404820" y="2777440"/>
            <a:ext cx="4281980" cy="842963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4404820" y="2777440"/>
            <a:ext cx="4281980" cy="14288"/>
          </a:xfrm>
          <a:prstGeom prst="rect">
            <a:avLst/>
          </a:prstGeom>
          <a:solidFill>
            <a:srgbClr val="F7AF37"/>
          </a:solidFill>
          <a:ln/>
        </p:spPr>
      </p:sp>
      <p:sp>
        <p:nvSpPr>
          <p:cNvPr id="22" name="Shape 19"/>
          <p:cNvSpPr/>
          <p:nvPr/>
        </p:nvSpPr>
        <p:spPr>
          <a:xfrm>
            <a:off x="4513685" y="2906027"/>
            <a:ext cx="610945" cy="385763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3" name="Text 20"/>
          <p:cNvSpPr/>
          <p:nvPr/>
        </p:nvSpPr>
        <p:spPr>
          <a:xfrm>
            <a:off x="4766723" y="3007826"/>
            <a:ext cx="104840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S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62082" y="2913171"/>
            <a:ext cx="3181843" cy="168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Sicurezza sul lavoro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5362082" y="3145482"/>
            <a:ext cx="3181843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robot assumono compiti pericolosi, pesanti o monotoni, limitando l’esposizione umana a rischi fisici.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4404820" y="3748990"/>
            <a:ext cx="4281980" cy="842963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27" name="Shape 24"/>
          <p:cNvSpPr/>
          <p:nvPr/>
        </p:nvSpPr>
        <p:spPr>
          <a:xfrm>
            <a:off x="4404820" y="3748990"/>
            <a:ext cx="4281980" cy="14288"/>
          </a:xfrm>
          <a:prstGeom prst="rect">
            <a:avLst/>
          </a:prstGeom>
          <a:solidFill>
            <a:srgbClr val="4ADBF1"/>
          </a:solidFill>
          <a:ln/>
        </p:spPr>
      </p:sp>
      <p:sp>
        <p:nvSpPr>
          <p:cNvPr id="28" name="Shape 25"/>
          <p:cNvSpPr/>
          <p:nvPr/>
        </p:nvSpPr>
        <p:spPr>
          <a:xfrm>
            <a:off x="4513685" y="3877577"/>
            <a:ext cx="610945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9" name="Text 26"/>
          <p:cNvSpPr/>
          <p:nvPr/>
        </p:nvSpPr>
        <p:spPr>
          <a:xfrm>
            <a:off x="4762398" y="3979376"/>
            <a:ext cx="11351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C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5362082" y="3884721"/>
            <a:ext cx="3181843" cy="168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0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Continuità e velocità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5362082" y="4117032"/>
            <a:ext cx="3181843" cy="289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produzione può diventare più regolare; i lavoratori si spostano verso controllo, manutenzione e miglioramento.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457200" y="4777690"/>
            <a:ext cx="8229600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Fonte: McKinsey Global Institute, </a:t>
            </a:r>
            <a:r>
              <a:rPr lang="en-US" sz="650" i="1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future that works: Automation, employment, and productivity</a:t>
            </a: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2274391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ROBOTICA E PRODUTTIVITÀ AZIENDALE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06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6572250" cy="308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Produttività non significa solo tagliare costi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180142"/>
            <a:ext cx="7429500" cy="3637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10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L’automazione produce valore quando non viene usata come semplice sostituzione del lavoro, ma come occasione per riprogettare processi, competenze e qualità organizzativa.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0" y="1772459"/>
            <a:ext cx="3657600" cy="30718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772459"/>
            <a:ext cx="3657600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Shape 8"/>
          <p:cNvSpPr/>
          <p:nvPr/>
        </p:nvSpPr>
        <p:spPr>
          <a:xfrm>
            <a:off x="599678" y="1979628"/>
            <a:ext cx="472281" cy="328613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9"/>
          <p:cNvSpPr/>
          <p:nvPr/>
        </p:nvSpPr>
        <p:spPr>
          <a:xfrm>
            <a:off x="798258" y="2070711"/>
            <a:ext cx="75093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−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3000" y="2047912"/>
            <a:ext cx="981149" cy="192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20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Uso limitato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28650" y="2608278"/>
            <a:ext cx="200025" cy="480864"/>
          </a:xfrm>
          <a:prstGeom prst="rect">
            <a:avLst/>
          </a:prstGeom>
          <a:solidFill>
            <a:srgbClr val="F59E0B">
              <a:alpha val="18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28650" y="2608278"/>
            <a:ext cx="200025" cy="4808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1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50119" y="2608278"/>
            <a:ext cx="2993231" cy="480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Sostituire mansioni isolate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robot viene introdotto solo per rimpiazzare una fase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ripetitiva.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628650" y="3210585"/>
            <a:ext cx="200025" cy="480864"/>
          </a:xfrm>
          <a:prstGeom prst="rect">
            <a:avLst/>
          </a:prstGeom>
          <a:solidFill>
            <a:srgbClr val="F59E0B">
              <a:alpha val="18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28650" y="3210585"/>
            <a:ext cx="200025" cy="4808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2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50119" y="3210585"/>
            <a:ext cx="2993231" cy="480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Ridurre solo il costo del lavoro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produttività è vista come taglio immediato delle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spese.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628650" y="3812893"/>
            <a:ext cx="200025" cy="392906"/>
          </a:xfrm>
          <a:prstGeom prst="rect">
            <a:avLst/>
          </a:prstGeom>
          <a:solidFill>
            <a:srgbClr val="F59E0B">
              <a:alpha val="18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628650" y="3812893"/>
            <a:ext cx="200025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3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50119" y="3812893"/>
            <a:ext cx="2993231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Formazione minima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lavoratori restano utenti passivi della tecnologia.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628650" y="4327243"/>
            <a:ext cx="200025" cy="392906"/>
          </a:xfrm>
          <a:prstGeom prst="rect">
            <a:avLst/>
          </a:prstGeom>
          <a:solidFill>
            <a:srgbClr val="F59E0B">
              <a:alpha val="18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628650" y="4327243"/>
            <a:ext cx="200025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4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50119" y="4327243"/>
            <a:ext cx="2993231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Beneficio di breve periodo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vantaggio rischia di fermarsi alla singola macchina.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4058514" y="2022491"/>
            <a:ext cx="1026972" cy="2571750"/>
          </a:xfrm>
          <a:prstGeom prst="rect">
            <a:avLst/>
          </a:prstGeom>
          <a:solidFill>
            <a:srgbClr val="22D3EE">
              <a:alpha val="95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 rot="-6240000">
            <a:off x="3945850" y="3212065"/>
            <a:ext cx="1252327" cy="192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2" kern="0" dirty="0">
                <a:solidFill>
                  <a:srgbClr val="0B112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TRASFORMAZIONE</a:t>
            </a:r>
            <a:endParaRPr lang="en-US" sz="700" dirty="0"/>
          </a:p>
        </p:txBody>
      </p:sp>
      <p:sp>
        <p:nvSpPr>
          <p:cNvPr id="28" name="Shape 25"/>
          <p:cNvSpPr/>
          <p:nvPr/>
        </p:nvSpPr>
        <p:spPr>
          <a:xfrm>
            <a:off x="5029200" y="1772459"/>
            <a:ext cx="3657600" cy="3071813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5029200" y="1772459"/>
            <a:ext cx="3657600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0" name="Shape 27"/>
          <p:cNvSpPr/>
          <p:nvPr/>
        </p:nvSpPr>
        <p:spPr>
          <a:xfrm>
            <a:off x="5171678" y="1979628"/>
            <a:ext cx="472281" cy="32861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1" name="Text 28"/>
          <p:cNvSpPr/>
          <p:nvPr/>
        </p:nvSpPr>
        <p:spPr>
          <a:xfrm>
            <a:off x="5370258" y="2070711"/>
            <a:ext cx="75093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+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5715000" y="2047912"/>
            <a:ext cx="1190941" cy="192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9600"/>
              </a:lnSpc>
              <a:buNone/>
            </a:pPr>
            <a:r>
              <a:rPr lang="en-US" sz="120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Uso strategico</a:t>
            </a:r>
            <a:endParaRPr lang="en-US" sz="1200" dirty="0"/>
          </a:p>
        </p:txBody>
      </p:sp>
      <p:sp>
        <p:nvSpPr>
          <p:cNvPr id="33" name="Shape 30"/>
          <p:cNvSpPr/>
          <p:nvPr/>
        </p:nvSpPr>
        <p:spPr>
          <a:xfrm>
            <a:off x="5200650" y="2608278"/>
            <a:ext cx="200025" cy="480864"/>
          </a:xfrm>
          <a:prstGeom prst="rect">
            <a:avLst/>
          </a:prstGeom>
          <a:solidFill>
            <a:srgbClr val="22D3EE">
              <a:alpha val="16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5200650" y="2608278"/>
            <a:ext cx="200025" cy="4808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1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5522119" y="2608278"/>
            <a:ext cx="2993231" cy="480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Ridisegnare il processo produttivo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Persone, robot e software vengono integrati in un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flusso unico.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5200650" y="3210585"/>
            <a:ext cx="200025" cy="480864"/>
          </a:xfrm>
          <a:prstGeom prst="rect">
            <a:avLst/>
          </a:prstGeom>
          <a:solidFill>
            <a:srgbClr val="22D3EE">
              <a:alpha val="16000"/>
            </a:srgbClr>
          </a:solidFill>
          <a:ln/>
        </p:spPr>
      </p:sp>
      <p:sp>
        <p:nvSpPr>
          <p:cNvPr id="37" name="Text 34"/>
          <p:cNvSpPr/>
          <p:nvPr/>
        </p:nvSpPr>
        <p:spPr>
          <a:xfrm>
            <a:off x="5200650" y="3210585"/>
            <a:ext cx="200025" cy="4808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2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5522119" y="3210585"/>
            <a:ext cx="2993231" cy="480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Aumentare qualità, sicurezza e velocità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valore nasce da meno errori, più continuità e migliore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controllo.</a:t>
            </a:r>
            <a:endParaRPr lang="en-US" sz="850" dirty="0"/>
          </a:p>
        </p:txBody>
      </p:sp>
      <p:sp>
        <p:nvSpPr>
          <p:cNvPr id="39" name="Shape 36"/>
          <p:cNvSpPr/>
          <p:nvPr/>
        </p:nvSpPr>
        <p:spPr>
          <a:xfrm>
            <a:off x="5200650" y="3812893"/>
            <a:ext cx="200025" cy="480864"/>
          </a:xfrm>
          <a:prstGeom prst="rect">
            <a:avLst/>
          </a:prstGeom>
          <a:solidFill>
            <a:srgbClr val="22D3EE">
              <a:alpha val="16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5200650" y="3812893"/>
            <a:ext cx="200025" cy="4808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3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5522119" y="3812893"/>
            <a:ext cx="2993231" cy="480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Reskilling continuo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lavoratori diventano supervisori, manutentori e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miglioratori dei processi.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5200650" y="4415200"/>
            <a:ext cx="200025" cy="392906"/>
          </a:xfrm>
          <a:prstGeom prst="rect">
            <a:avLst/>
          </a:prstGeom>
          <a:solidFill>
            <a:srgbClr val="22D3EE">
              <a:alpha val="16000"/>
            </a:srgbClr>
          </a:solidFill>
          <a:ln/>
        </p:spPr>
      </p:sp>
      <p:sp>
        <p:nvSpPr>
          <p:cNvPr id="43" name="Text 40"/>
          <p:cNvSpPr/>
          <p:nvPr/>
        </p:nvSpPr>
        <p:spPr>
          <a:xfrm>
            <a:off x="5200650" y="4415200"/>
            <a:ext cx="200025" cy="39290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4</a:t>
            </a:r>
            <a:endParaRPr lang="en-US" sz="750" dirty="0"/>
          </a:p>
        </p:txBody>
      </p:sp>
      <p:sp>
        <p:nvSpPr>
          <p:cNvPr id="44" name="Text 41"/>
          <p:cNvSpPr/>
          <p:nvPr/>
        </p:nvSpPr>
        <p:spPr>
          <a:xfrm>
            <a:off x="5522119" y="4415200"/>
            <a:ext cx="2993231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Innovazione di lungo periodo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
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L’azienda costruisce competitività, non solo risparmio.</a:t>
            </a:r>
            <a:endParaRPr lang="en-US" sz="850" dirty="0"/>
          </a:p>
        </p:txBody>
      </p:sp>
      <p:sp>
        <p:nvSpPr>
          <p:cNvPr id="45" name="Text 42"/>
          <p:cNvSpPr/>
          <p:nvPr/>
        </p:nvSpPr>
        <p:spPr>
          <a:xfrm>
            <a:off x="457200" y="4987147"/>
            <a:ext cx="1214438" cy="1157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00" b="1" spc="1" kern="0" dirty="0">
                <a:solidFill>
                  <a:srgbClr val="22D3E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MESSAGGIO CHIAVE</a:t>
            </a:r>
            <a:endParaRPr lang="en-US" sz="600" dirty="0"/>
          </a:p>
        </p:txBody>
      </p:sp>
      <p:sp>
        <p:nvSpPr>
          <p:cNvPr id="46" name="Text 43"/>
          <p:cNvSpPr/>
          <p:nvPr/>
        </p:nvSpPr>
        <p:spPr>
          <a:xfrm>
            <a:off x="1800225" y="4987147"/>
            <a:ext cx="6886575" cy="125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D1D5DB">
                    <a:alpha val="8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produttività aziendale cresce davvero quando l’automazione viene collegata a organizzazione del lavoro, formazione e capacità di innovare.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2903209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FUTURO DEL LAVORO · INCLUSIONE E RESKILLING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07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6429375" cy="308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Il rischio principale è il divario di competenze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180142"/>
            <a:ext cx="7358063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L’automazione può creare nuove opportunità, ma non tutti i lavoratori partono dallo stesso livello di accesso a competenze digitali, formazione e riqualificazione.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1808792"/>
            <a:ext cx="3470132" cy="2728913"/>
          </a:xfrm>
          <a:prstGeom prst="rect">
            <a:avLst/>
          </a:prstGeom>
          <a:solidFill>
            <a:srgbClr val="F59E0B">
              <a:alpha val="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808792"/>
            <a:ext cx="3470132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Text 8"/>
          <p:cNvSpPr/>
          <p:nvPr/>
        </p:nvSpPr>
        <p:spPr>
          <a:xfrm>
            <a:off x="671513" y="2023104"/>
            <a:ext cx="304150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STIMA OECD NEI PAESI MEMBRI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671513" y="2296353"/>
            <a:ext cx="3041507" cy="7418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70400"/>
              </a:lnSpc>
              <a:buNone/>
            </a:pPr>
            <a:r>
              <a:rPr lang="en-US" sz="6100" b="1" spc="-6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28</a:t>
            </a:r>
            <a:r>
              <a:rPr lang="en-US" sz="6100" b="1" spc="-6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%</a:t>
            </a:r>
            <a:endParaRPr lang="en-US" sz="6100" dirty="0"/>
          </a:p>
        </p:txBody>
      </p:sp>
      <p:sp>
        <p:nvSpPr>
          <p:cNvPr id="13" name="Text 10"/>
          <p:cNvSpPr/>
          <p:nvPr/>
        </p:nvSpPr>
        <p:spPr>
          <a:xfrm>
            <a:off x="671513" y="3223896"/>
            <a:ext cx="3000375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1D5DB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dei lavori si trova nelle occupazioni più esposte al rischio di automazione.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270232" y="1808792"/>
            <a:ext cx="4416568" cy="823903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4270232" y="1808792"/>
            <a:ext cx="4416568" cy="14288"/>
          </a:xfrm>
          <a:prstGeom prst="rect">
            <a:avLst/>
          </a:prstGeom>
          <a:solidFill>
            <a:srgbClr val="F6AC2D"/>
          </a:solidFill>
          <a:ln/>
        </p:spPr>
      </p:sp>
      <p:sp>
        <p:nvSpPr>
          <p:cNvPr id="16" name="Shape 13"/>
          <p:cNvSpPr/>
          <p:nvPr/>
        </p:nvSpPr>
        <p:spPr>
          <a:xfrm>
            <a:off x="4400942" y="1937379"/>
            <a:ext cx="452955" cy="30003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7" name="Text 14"/>
          <p:cNvSpPr/>
          <p:nvPr/>
        </p:nvSpPr>
        <p:spPr>
          <a:xfrm>
            <a:off x="4559861" y="2017747"/>
            <a:ext cx="135089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01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998895" y="1937379"/>
            <a:ext cx="3530743" cy="1657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10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Chi è più vulnerabile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998895" y="2160259"/>
            <a:ext cx="3530743" cy="451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8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lavoratori con competenze più basse, spesso giovani e inseriti in mansioni ripetitive, rischiano di subire più velocemente la trasformazione tecnologica.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4270232" y="2761283"/>
            <a:ext cx="4416568" cy="823903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4270232" y="2761283"/>
            <a:ext cx="4416568" cy="14288"/>
          </a:xfrm>
          <a:prstGeom prst="rect">
            <a:avLst/>
          </a:prstGeom>
          <a:solidFill>
            <a:srgbClr val="41D9F0"/>
          </a:solidFill>
          <a:ln/>
        </p:spPr>
      </p:sp>
      <p:sp>
        <p:nvSpPr>
          <p:cNvPr id="22" name="Shape 19"/>
          <p:cNvSpPr/>
          <p:nvPr/>
        </p:nvSpPr>
        <p:spPr>
          <a:xfrm>
            <a:off x="4400942" y="2889870"/>
            <a:ext cx="452955" cy="30003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3" name="Text 20"/>
          <p:cNvSpPr/>
          <p:nvPr/>
        </p:nvSpPr>
        <p:spPr>
          <a:xfrm>
            <a:off x="4559861" y="2970237"/>
            <a:ext cx="135089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02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4998895" y="2889870"/>
            <a:ext cx="3530743" cy="1657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10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problema è anche educativo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998895" y="3112750"/>
            <a:ext cx="3530743" cy="301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8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tecnologia non produce automaticamente inclusione: senza accesso alla formazione, le nuove professioni restano fuori portata.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4270232" y="3713773"/>
            <a:ext cx="4416568" cy="823931"/>
          </a:xfrm>
          <a:prstGeom prst="rect">
            <a:avLst/>
          </a:prstGeom>
          <a:solidFill>
            <a:srgbClr val="111827">
              <a:alpha val="72000"/>
            </a:srgbClr>
          </a:solidFill>
          <a:ln/>
        </p:spPr>
      </p:sp>
      <p:sp>
        <p:nvSpPr>
          <p:cNvPr id="27" name="Shape 24"/>
          <p:cNvSpPr/>
          <p:nvPr/>
        </p:nvSpPr>
        <p:spPr>
          <a:xfrm>
            <a:off x="4270232" y="3713773"/>
            <a:ext cx="4416568" cy="14288"/>
          </a:xfrm>
          <a:prstGeom prst="rect">
            <a:avLst/>
          </a:prstGeom>
          <a:solidFill>
            <a:srgbClr val="F6AC2D"/>
          </a:solidFill>
          <a:ln/>
        </p:spPr>
      </p:sp>
      <p:sp>
        <p:nvSpPr>
          <p:cNvPr id="28" name="Shape 25"/>
          <p:cNvSpPr/>
          <p:nvPr/>
        </p:nvSpPr>
        <p:spPr>
          <a:xfrm>
            <a:off x="4400942" y="3842361"/>
            <a:ext cx="452955" cy="30003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9" name="Text 26"/>
          <p:cNvSpPr/>
          <p:nvPr/>
        </p:nvSpPr>
        <p:spPr>
          <a:xfrm>
            <a:off x="4559861" y="3922728"/>
            <a:ext cx="135089" cy="13930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03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4998895" y="3842361"/>
            <a:ext cx="3530743" cy="1657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10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La risposta è il reskilling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4998895" y="4065240"/>
            <a:ext cx="3530743" cy="301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8800"/>
              </a:lnSpc>
              <a:buNone/>
            </a:pPr>
            <a:r>
              <a:rPr lang="en-US" sz="8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Scuola, imprese e istituzioni devono collaborare per aggiornare competenze tecniche, digitali e trasversali lungo tutta la carriera.</a:t>
            </a:r>
            <a:endParaRPr lang="en-US" sz="800" dirty="0"/>
          </a:p>
        </p:txBody>
      </p:sp>
      <p:sp>
        <p:nvSpPr>
          <p:cNvPr id="32" name="Shape 29"/>
          <p:cNvSpPr/>
          <p:nvPr/>
        </p:nvSpPr>
        <p:spPr>
          <a:xfrm>
            <a:off x="457200" y="4666292"/>
            <a:ext cx="8229600" cy="44659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457200" y="4666292"/>
            <a:ext cx="8229600" cy="7144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34" name="Text 31"/>
          <p:cNvSpPr/>
          <p:nvPr/>
        </p:nvSpPr>
        <p:spPr>
          <a:xfrm>
            <a:off x="457200" y="4766304"/>
            <a:ext cx="4581851" cy="339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5600"/>
              </a:lnSpc>
              <a:buNone/>
            </a:pPr>
            <a:r>
              <a:rPr lang="en-US" sz="900" b="1" dirty="0">
                <a:solidFill>
                  <a:srgbClr val="22D3EE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Messaggio chiave:</a:t>
            </a:r>
            <a:r>
              <a:rPr lang="en-US" sz="9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il futuro del lavoro non dipende solo dai robot, ma dalla </a:t>
            </a:r>
            <a:r>
              <a:rPr lang="en-US" sz="90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capacità di preparare le persone a lavorare con essi.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5296226" y="4766304"/>
            <a:ext cx="3390574" cy="2411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Fonte: OECD, </a:t>
            </a:r>
            <a:r>
              <a:rPr lang="en-US" sz="650" i="1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Future of Work</a:t>
            </a: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La pagina indica che le occupazioni a più alto rischio </a:t>
            </a:r>
            <a:r>
              <a:rPr lang="en-US" sz="650" dirty="0">
                <a:solidFill>
                  <a:srgbClr val="D1D5DB">
                    <a:alpha val="78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 automazione rappresentano circa il 28% dei posti di lavoro nei paesi OECD.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" y="314325"/>
            <a:ext cx="8229600" cy="2428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7200" y="314325"/>
            <a:ext cx="8229600" cy="14288"/>
          </a:xfrm>
          <a:prstGeom prst="rect">
            <a:avLst/>
          </a:prstGeom>
          <a:solidFill>
            <a:srgbClr val="59DEF2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417909"/>
            <a:ext cx="3447780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FUTURO DEL LAVORO · COLLABORAZIONE UOMO-MACCHINA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8311781" y="417909"/>
            <a:ext cx="37501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22D3EE"/>
                </a:solidFill>
                <a:latin typeface="Inter ExtraBold" pitchFamily="34" charset="0"/>
                <a:ea typeface="Inter ExtraBold" pitchFamily="34" charset="-122"/>
                <a:cs typeface="Inter ExtraBold" pitchFamily="34" charset="-120"/>
              </a:rPr>
              <a:t>08 / 09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57200" y="757238"/>
            <a:ext cx="6643688" cy="308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2000" b="1" spc="-1" kern="0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Il futuro sarà ibrido: uomo + macchina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57200" y="1180142"/>
            <a:ext cx="7429500" cy="3828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 lavoro non sarà definito dalla separazione tra persone e robot, ma dalla loro integrazione. Le macchine gestiranno attività ripetitive o pericolose; gli esseri umani guideranno contesto, responsabilità e innovazione.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7200" y="1820177"/>
            <a:ext cx="2333606" cy="1516149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" y="1820177"/>
            <a:ext cx="2333606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1" name="Shape 8"/>
          <p:cNvSpPr/>
          <p:nvPr/>
        </p:nvSpPr>
        <p:spPr>
          <a:xfrm>
            <a:off x="580352" y="1999608"/>
            <a:ext cx="553795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2" name="Text 9"/>
          <p:cNvSpPr/>
          <p:nvPr/>
        </p:nvSpPr>
        <p:spPr>
          <a:xfrm>
            <a:off x="800491" y="2101407"/>
            <a:ext cx="11351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H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14363" y="2542533"/>
            <a:ext cx="201928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125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Persona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14363" y="2849714"/>
            <a:ext cx="2019281" cy="4731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Creatività, relazione, giudizio etico e capacità di comprendere situazioni non standardizzate.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2905106" y="2256783"/>
            <a:ext cx="385763" cy="6429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350" b="1" dirty="0">
                <a:solidFill>
                  <a:srgbClr val="F9FAFB">
                    <a:alpha val="76000"/>
                  </a:srgbClr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+</a:t>
            </a:r>
            <a:endParaRPr lang="en-US" sz="2350" dirty="0"/>
          </a:p>
        </p:txBody>
      </p:sp>
      <p:sp>
        <p:nvSpPr>
          <p:cNvPr id="16" name="Shape 13"/>
          <p:cNvSpPr/>
          <p:nvPr/>
        </p:nvSpPr>
        <p:spPr>
          <a:xfrm>
            <a:off x="3405169" y="1820177"/>
            <a:ext cx="2333634" cy="1516149"/>
          </a:xfrm>
          <a:prstGeom prst="rect">
            <a:avLst/>
          </a:prstGeom>
          <a:solidFill>
            <a:srgbClr val="111827">
              <a:alpha val="76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3405169" y="1820177"/>
            <a:ext cx="2333634" cy="21431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Shape 15"/>
          <p:cNvSpPr/>
          <p:nvPr/>
        </p:nvSpPr>
        <p:spPr>
          <a:xfrm>
            <a:off x="3528321" y="1999608"/>
            <a:ext cx="553795" cy="385763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9" name="Text 16"/>
          <p:cNvSpPr/>
          <p:nvPr/>
        </p:nvSpPr>
        <p:spPr>
          <a:xfrm>
            <a:off x="3748460" y="2101407"/>
            <a:ext cx="11351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R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562331" y="2542533"/>
            <a:ext cx="201930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125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Robot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3562331" y="2849714"/>
            <a:ext cx="2019309" cy="4731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Precisione, forza, continuità e velocità nelle attività ripetitive, pericolose o ad alta intensità.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5853103" y="2256783"/>
            <a:ext cx="385763" cy="64293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2350" b="1" dirty="0">
                <a:solidFill>
                  <a:srgbClr val="F9FAFB">
                    <a:alpha val="76000"/>
                  </a:srgbClr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+</a:t>
            </a:r>
            <a:endParaRPr lang="en-US" sz="2350" dirty="0"/>
          </a:p>
        </p:txBody>
      </p:sp>
      <p:sp>
        <p:nvSpPr>
          <p:cNvPr id="23" name="Shape 20"/>
          <p:cNvSpPr/>
          <p:nvPr/>
        </p:nvSpPr>
        <p:spPr>
          <a:xfrm>
            <a:off x="6353166" y="1820177"/>
            <a:ext cx="2333606" cy="1516149"/>
          </a:xfrm>
          <a:prstGeom prst="rect">
            <a:avLst/>
          </a:prstGeom>
          <a:solidFill>
            <a:srgbClr val="111827">
              <a:alpha val="78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6353166" y="1820177"/>
            <a:ext cx="2333606" cy="21431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5" name="Shape 22"/>
          <p:cNvSpPr/>
          <p:nvPr/>
        </p:nvSpPr>
        <p:spPr>
          <a:xfrm>
            <a:off x="6476318" y="1991627"/>
            <a:ext cx="553795" cy="385763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6" name="Text 23"/>
          <p:cNvSpPr/>
          <p:nvPr/>
        </p:nvSpPr>
        <p:spPr>
          <a:xfrm>
            <a:off x="6674634" y="2093426"/>
            <a:ext cx="15716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B1120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AI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6510328" y="2534552"/>
            <a:ext cx="201928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6400"/>
              </a:lnSpc>
              <a:buNone/>
            </a:pPr>
            <a:r>
              <a:rPr lang="en-US" sz="1250" b="1" dirty="0">
                <a:solidFill>
                  <a:srgbClr val="F9FAF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Sistemi intelligenti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6510328" y="2841734"/>
            <a:ext cx="2019281" cy="4731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0400"/>
              </a:lnSpc>
              <a:buNone/>
            </a:pPr>
            <a:r>
              <a:rPr lang="en-US" sz="8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Dati, previsione, supporto alle decisioni e coordinamento digitale dei processi produttivi.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57200" y="3548965"/>
            <a:ext cx="2657475" cy="857250"/>
          </a:xfrm>
          <a:prstGeom prst="rect">
            <a:avLst/>
          </a:prstGeom>
          <a:solidFill>
            <a:srgbClr val="111827">
              <a:alpha val="68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457200" y="3548965"/>
            <a:ext cx="2657475" cy="14288"/>
          </a:xfrm>
          <a:prstGeom prst="rect">
            <a:avLst/>
          </a:prstGeom>
          <a:solidFill>
            <a:srgbClr val="41D9F0"/>
          </a:solidFill>
          <a:ln/>
        </p:spPr>
      </p:sp>
      <p:sp>
        <p:nvSpPr>
          <p:cNvPr id="31" name="Text 28"/>
          <p:cNvSpPr/>
          <p:nvPr/>
        </p:nvSpPr>
        <p:spPr>
          <a:xfrm>
            <a:off x="585788" y="3677552"/>
            <a:ext cx="2400300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 mansioni cambiano più dei lavori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585788" y="3882712"/>
            <a:ext cx="2400300" cy="277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7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Molte occupazioni resteranno, ma saranno ridefinite dalla quota di attività automatizzabili.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3243263" y="3548965"/>
            <a:ext cx="2657475" cy="857250"/>
          </a:xfrm>
          <a:prstGeom prst="rect">
            <a:avLst/>
          </a:prstGeom>
          <a:solidFill>
            <a:srgbClr val="111827">
              <a:alpha val="68000"/>
            </a:srgbClr>
          </a:solidFill>
          <a:ln/>
        </p:spPr>
      </p:sp>
      <p:sp>
        <p:nvSpPr>
          <p:cNvPr id="34" name="Shape 31"/>
          <p:cNvSpPr/>
          <p:nvPr/>
        </p:nvSpPr>
        <p:spPr>
          <a:xfrm>
            <a:off x="3243263" y="3548965"/>
            <a:ext cx="2657475" cy="14288"/>
          </a:xfrm>
          <a:prstGeom prst="rect">
            <a:avLst/>
          </a:prstGeom>
          <a:solidFill>
            <a:srgbClr val="F6AC2D"/>
          </a:solidFill>
          <a:ln/>
        </p:spPr>
      </p:sp>
      <p:sp>
        <p:nvSpPr>
          <p:cNvPr id="35" name="Text 32"/>
          <p:cNvSpPr/>
          <p:nvPr/>
        </p:nvSpPr>
        <p:spPr>
          <a:xfrm>
            <a:off x="3371850" y="3677552"/>
            <a:ext cx="2400300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La formazione diventa continua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3371850" y="3882712"/>
            <a:ext cx="2400300" cy="277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7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Imparare nuovi strumenti sarà una parte normale della carriera, non un evento isolato.</a:t>
            </a:r>
            <a:endParaRPr lang="en-US" sz="750" dirty="0"/>
          </a:p>
        </p:txBody>
      </p:sp>
      <p:sp>
        <p:nvSpPr>
          <p:cNvPr id="37" name="Shape 34"/>
          <p:cNvSpPr/>
          <p:nvPr/>
        </p:nvSpPr>
        <p:spPr>
          <a:xfrm>
            <a:off x="6029325" y="3548965"/>
            <a:ext cx="2657475" cy="857250"/>
          </a:xfrm>
          <a:prstGeom prst="rect">
            <a:avLst/>
          </a:prstGeom>
          <a:solidFill>
            <a:srgbClr val="111827">
              <a:alpha val="68000"/>
            </a:srgbClr>
          </a:solidFill>
          <a:ln/>
        </p:spPr>
      </p:sp>
      <p:sp>
        <p:nvSpPr>
          <p:cNvPr id="38" name="Shape 35"/>
          <p:cNvSpPr/>
          <p:nvPr/>
        </p:nvSpPr>
        <p:spPr>
          <a:xfrm>
            <a:off x="6029325" y="3548965"/>
            <a:ext cx="2657475" cy="14288"/>
          </a:xfrm>
          <a:prstGeom prst="rect">
            <a:avLst/>
          </a:prstGeom>
          <a:solidFill>
            <a:srgbClr val="41D9F0"/>
          </a:solidFill>
          <a:ln/>
        </p:spPr>
      </p:sp>
      <p:sp>
        <p:nvSpPr>
          <p:cNvPr id="39" name="Text 36"/>
          <p:cNvSpPr/>
          <p:nvPr/>
        </p:nvSpPr>
        <p:spPr>
          <a:xfrm>
            <a:off x="6157913" y="3677552"/>
            <a:ext cx="2400300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2800"/>
              </a:lnSpc>
              <a:buNone/>
            </a:pPr>
            <a:r>
              <a:rPr lang="en-US" sz="850" b="1" dirty="0">
                <a:solidFill>
                  <a:srgbClr val="F9FAF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 competenze umane aumentano valore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6157913" y="3882712"/>
            <a:ext cx="2400300" cy="416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7200"/>
              </a:lnSpc>
              <a:buNone/>
            </a:pPr>
            <a:r>
              <a:rPr lang="en-US" sz="75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Quando la tecnologia automatizza lo standard, contano di più creatività, responsabilità e collaborazione.</a:t>
            </a:r>
            <a:endParaRPr lang="en-US" sz="750" dirty="0"/>
          </a:p>
        </p:txBody>
      </p:sp>
      <p:sp>
        <p:nvSpPr>
          <p:cNvPr id="41" name="Shape 38"/>
          <p:cNvSpPr/>
          <p:nvPr/>
        </p:nvSpPr>
        <p:spPr>
          <a:xfrm>
            <a:off x="457200" y="4563377"/>
            <a:ext cx="8229600" cy="42287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2" name="Shape 39"/>
          <p:cNvSpPr/>
          <p:nvPr/>
        </p:nvSpPr>
        <p:spPr>
          <a:xfrm>
            <a:off x="457200" y="4563377"/>
            <a:ext cx="8229600" cy="7144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43" name="Text 40"/>
          <p:cNvSpPr/>
          <p:nvPr/>
        </p:nvSpPr>
        <p:spPr>
          <a:xfrm>
            <a:off x="457200" y="4746241"/>
            <a:ext cx="1357313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4000"/>
              </a:lnSpc>
              <a:buNone/>
            </a:pPr>
            <a:r>
              <a:rPr lang="en-US" sz="1000" b="1" spc="1" kern="0" dirty="0">
                <a:solidFill>
                  <a:srgbClr val="F59E0B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SINTESI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1971675" y="4663390"/>
            <a:ext cx="6715125" cy="315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22D3EE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Il modello vincente non è sostituire l’uomo, ma potenziarlo: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persone, robot e AI devono essere progettati come un unico </a:t>
            </a:r>
            <a:r>
              <a:rPr lang="en-US" sz="9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 di lavoro.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2026-05-12T21:07:13Z</dcterms:created>
  <dcterms:modified xsi:type="dcterms:W3CDTF">2026-05-12T21:07:13Z</dcterms:modified>
</cp:coreProperties>
</file>